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2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74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0684" autoAdjust="0"/>
  </p:normalViewPr>
  <p:slideViewPr>
    <p:cSldViewPr snapToGrid="0">
      <p:cViewPr varScale="1">
        <p:scale>
          <a:sx n="91" d="100"/>
          <a:sy n="91" d="100"/>
        </p:scale>
        <p:origin x="206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F0C9E-52A2-42DC-9494-C8138E029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AB8CCD-D2BF-4EB6-A7C5-213C5FA7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D7FB71-8C0B-4FCB-AD8E-A6132D5FA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E3864-E544-4844-B4E9-07F75A3DD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9EB797-83AD-4753-895B-CAAF0234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93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59B70-91E4-4B79-A414-D92C5392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A06333-EEA3-4665-854A-B97DE7C36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B7676-C5B7-4F0F-8036-6F7BB664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2DE1F-D553-4648-B462-681799AC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FAA42-E819-46F0-81CF-8FCAB60A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DE2510-067D-457F-9373-AC554473E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6F43F4-E8AD-42C7-A4DC-7F4B49F04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AD79B-3D52-42F2-AB8E-A501F26C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83706-55CD-4915-94B4-639BCAC6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E1701-4ABD-47FB-98B3-DA5D0C8A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3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C9E39-FEE2-4FAD-95C2-3CFFFC70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2151E-889D-4CEB-9CB7-EFC212D0B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060DC3-B3C6-4912-98E8-7EDE634FE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D737F-C5B0-4302-9DFE-3284D134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D6CA11-1C67-4D96-A8D3-AC5F5939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49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E7CFA-2D26-4BA7-B509-9556AEF54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266A0-D526-4E69-AA0B-B1992771C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B4510-7EC2-446C-9EF3-062A9D35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B8B51-5500-4DCD-9D75-2B413497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35EE1-3E0E-401D-A349-DFAE8843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995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F1954-6F4C-4E97-86E6-C0A94B03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6BB98-7A0A-4A44-9D7C-4F015EEE3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D1F919-54AA-4B22-B18A-9C491C70C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EC386F-3956-4F4B-97A6-89AD6859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AD74C-AAA4-4A27-BE2F-DF9AFAB5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D61319-28E6-4C3B-A009-91552537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8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D83CC-7A41-4980-B410-C081D511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F4A33-E1A2-44CF-857B-B920D677C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7997C-4395-40B0-8FD9-5A91CE192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DB177E-05E5-4337-9750-62B64C08B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381F21-292C-4BFE-BBF2-B66D5AFEF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0E047D-2B80-430A-A0AC-B509CB20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8E2ABF-48A3-43B6-9B2B-5C767675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4CBE36-E892-43A3-91C7-0102B763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C7C2F-2204-4099-99E5-0E5357FB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E8F73C-3075-4484-99A4-AEE4BF23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8E92B5-DC6A-49EC-98A1-B8786CC4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C565C9-1D8E-44FB-A3B1-6AF6F7E2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AFAC9C-6E44-4F6A-90FC-8875D786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8ED7C3-109A-4C19-940D-8FBCBB43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4D1EB-A384-4EFA-A5BE-947C2681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1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1D8D8-D012-4281-9783-CE861720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AFE89-8581-4F68-9A2A-250742BE7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F34F60-5CE9-40D0-917C-388A2FF5E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31BC57-6233-40E4-8C06-8A5E1F5C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684D0F-11A8-4691-930A-4FD84870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A76477-3C4C-437A-9516-A2A9CB03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0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3B524-19FC-414F-98B1-0750D771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6FBAE2-EE40-4D3F-9457-AA3C7355D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331BD-548D-4B74-82B6-12B499C2F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93E861-BD48-46C1-AED4-399B44C2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D311BC-D343-49F0-8156-56EDCD60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DAE6D6-2C5A-4793-82A6-CC127473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49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2CF680-1DE6-45F5-A96A-82464A9F8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9DEF2-3C5C-48FA-913D-A8BA74357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D1360-7B1A-45C1-A761-3FDCCF76A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30E00-3D11-47D0-9D85-970116F62F9B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A82B41-CF43-45AF-9986-F0DC4B10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F6B7AC-7024-4A0A-8F77-E48B71BEF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AF60A-D569-4BD8-B1D8-21FFF22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2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5302EF3-4540-43BF-A997-15DE57EE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7" y="6288798"/>
            <a:ext cx="3419651" cy="4318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2C5205-DF57-44B9-A0DE-435F0C80D170}"/>
              </a:ext>
            </a:extLst>
          </p:cNvPr>
          <p:cNvSpPr txBox="1"/>
          <p:nvPr/>
        </p:nvSpPr>
        <p:spPr>
          <a:xfrm>
            <a:off x="1733687" y="1733549"/>
            <a:ext cx="872462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대학원 연구실 유사성 확인을 위한</a:t>
            </a:r>
            <a:br>
              <a:rPr lang="en-US" altLang="ko-KR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시각화 기법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92258-AB48-4312-954E-F9EDCD4F67F0}"/>
              </a:ext>
            </a:extLst>
          </p:cNvPr>
          <p:cNvSpPr txBox="1"/>
          <p:nvPr/>
        </p:nvSpPr>
        <p:spPr>
          <a:xfrm>
            <a:off x="1733687" y="3619317"/>
            <a:ext cx="8724626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20170381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이시현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50000"/>
              </a:lnSpc>
            </a:pPr>
            <a:endParaRPr lang="en-US" altLang="ko-KR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sihyeon.dev@gmail.com</a:t>
            </a:r>
          </a:p>
        </p:txBody>
      </p:sp>
    </p:spTree>
    <p:extLst>
      <p:ext uri="{BB962C8B-B14F-4D97-AF65-F5344CB8AC3E}">
        <p14:creationId xmlns:p14="http://schemas.microsoft.com/office/powerpoint/2010/main" val="1036077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Pre-search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55E24C-E3CF-4E3A-9C87-F6815ADBC0AD}"/>
              </a:ext>
            </a:extLst>
          </p:cNvPr>
          <p:cNvSpPr txBox="1"/>
          <p:nvPr/>
        </p:nvSpPr>
        <p:spPr>
          <a:xfrm>
            <a:off x="2278392" y="1544980"/>
            <a:ext cx="8724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Semantic Scholar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semanticscholar.org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9E74E-286E-4CDE-A545-B6998A4AA38D}"/>
              </a:ext>
            </a:extLst>
          </p:cNvPr>
          <p:cNvSpPr txBox="1"/>
          <p:nvPr/>
        </p:nvSpPr>
        <p:spPr>
          <a:xfrm>
            <a:off x="2278392" y="2023646"/>
            <a:ext cx="8724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학술 정보 검색 사이트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24EDAB-50FB-4BE7-A4CE-D6FE8482E026}"/>
              </a:ext>
            </a:extLst>
          </p:cNvPr>
          <p:cNvSpPr txBox="1"/>
          <p:nvPr/>
        </p:nvSpPr>
        <p:spPr>
          <a:xfrm>
            <a:off x="2294436" y="2502313"/>
            <a:ext cx="8724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저자가 등록된 경우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추천 저자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인용 기반 저자 네트워크 제공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85EB82-77DB-4C42-A15D-99C41C78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21" y="3138966"/>
            <a:ext cx="6025418" cy="2828151"/>
          </a:xfrm>
          <a:prstGeom prst="rect">
            <a:avLst/>
          </a:prstGeom>
        </p:spPr>
      </p:pic>
      <p:pic>
        <p:nvPicPr>
          <p:cNvPr id="2050" name="Picture 2" descr="Tweets with replies by Semantic Scholar (@SemanticScholar) / Twitter">
            <a:extLst>
              <a:ext uri="{FF2B5EF4-FFF2-40B4-BE49-F238E27FC236}">
                <a16:creationId xmlns:a16="http://schemas.microsoft.com/office/drawing/2014/main" id="{04CEE009-366C-437A-8364-2783258C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1" y="1412417"/>
            <a:ext cx="1621071" cy="162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Differentiation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55E24C-E3CF-4E3A-9C87-F6815ADBC0AD}"/>
              </a:ext>
            </a:extLst>
          </p:cNvPr>
          <p:cNvSpPr txBox="1"/>
          <p:nvPr/>
        </p:nvSpPr>
        <p:spPr>
          <a:xfrm>
            <a:off x="657321" y="1499396"/>
            <a:ext cx="872462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넓은 범주의 계열 유사성 평가가 아닌 여러 메타데이터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제출 논문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연구실 규모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 주제 등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기반으로 한 유사성 평가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김박사넷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계열 평가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 공학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Semantic Scholar -&gt;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인용 지수 평가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9337F-4E7C-4684-9846-BA45C044CE9F}"/>
              </a:ext>
            </a:extLst>
          </p:cNvPr>
          <p:cNvSpPr txBox="1"/>
          <p:nvPr/>
        </p:nvSpPr>
        <p:spPr>
          <a:xfrm>
            <a:off x="657321" y="3019011"/>
            <a:ext cx="922010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단순 텍스트 데이터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List Up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방식으로 보여주는 것이 아닌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Forced Directed Graph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유사성 정도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메타 데이터 값 등에 따라 다르게 보여줌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 Scholar -&gt;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특정 분야 저자를 텍스트 목록으로만 제공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유사도 평가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E1914-1E51-4B63-BA59-75B97E3F329D}"/>
              </a:ext>
            </a:extLst>
          </p:cNvPr>
          <p:cNvSpPr txBox="1"/>
          <p:nvPr/>
        </p:nvSpPr>
        <p:spPr>
          <a:xfrm>
            <a:off x="761999" y="4538626"/>
            <a:ext cx="970597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 유연한 필터링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그룹화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김박사넷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상호 비교 불가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 Scholar, Semantic Scholar -&gt;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전세계 기반 제공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특정 대학 선택 불가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D54FA-6281-433D-8815-39FA74B9C90A}"/>
              </a:ext>
            </a:extLst>
          </p:cNvPr>
          <p:cNvSpPr txBox="1"/>
          <p:nvPr/>
        </p:nvSpPr>
        <p:spPr>
          <a:xfrm>
            <a:off x="3182059" y="164922"/>
            <a:ext cx="84689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논문 계열 분류와 유사도를 평가하는 선행 연구는 없는가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306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067EC47-F529-4E8C-91B6-CA30B967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3644578"/>
            <a:ext cx="4772026" cy="18327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Technical Stack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55E24C-E3CF-4E3A-9C87-F6815ADBC0AD}"/>
              </a:ext>
            </a:extLst>
          </p:cNvPr>
          <p:cNvSpPr txBox="1"/>
          <p:nvPr/>
        </p:nvSpPr>
        <p:spPr>
          <a:xfrm>
            <a:off x="657321" y="1499396"/>
            <a:ext cx="87246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2000" dirty="0" err="1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BeautifulSoup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700173-EDF3-4426-AA7B-635290149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036886"/>
            <a:ext cx="1249078" cy="12490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BA76B3-932F-432F-B6D6-963AC6AFE49C}"/>
              </a:ext>
            </a:extLst>
          </p:cNvPr>
          <p:cNvSpPr txBox="1"/>
          <p:nvPr/>
        </p:nvSpPr>
        <p:spPr>
          <a:xfrm>
            <a:off x="2367035" y="2011747"/>
            <a:ext cx="8724626" cy="882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XML </a:t>
            </a:r>
            <a:r>
              <a:rPr lang="ko-KR" altLang="en-US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각 문서 요소에 접근할 수 있도록 도와주는 파이썬 라이브러리</a:t>
            </a:r>
            <a:endParaRPr lang="en-US" altLang="ko-KR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주로 웹 페이지에서 원하는 영역의 데이터를 가져오는데 이용</a:t>
            </a:r>
            <a:endParaRPr lang="en-US" altLang="ko-KR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B3B74BC-F0D1-4BFA-ACAC-6BF18B7BA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068870"/>
            <a:ext cx="1623520" cy="121709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E0AC8F-493C-4C9C-AEB4-3CDA44338CA9}"/>
              </a:ext>
            </a:extLst>
          </p:cNvPr>
          <p:cNvSpPr/>
          <p:nvPr/>
        </p:nvSpPr>
        <p:spPr>
          <a:xfrm>
            <a:off x="4031107" y="4717373"/>
            <a:ext cx="862362" cy="1332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6265A5-0610-4B93-AC94-59A896FA4C68}"/>
              </a:ext>
            </a:extLst>
          </p:cNvPr>
          <p:cNvSpPr/>
          <p:nvPr/>
        </p:nvSpPr>
        <p:spPr>
          <a:xfrm>
            <a:off x="1771302" y="4717373"/>
            <a:ext cx="893318" cy="1332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AA9FF92-0BC4-4B34-8446-3B64D0A17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180" y="3167026"/>
            <a:ext cx="5058481" cy="523948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6B484BE3-1E1E-42C3-831B-25B6221E06B5}"/>
              </a:ext>
            </a:extLst>
          </p:cNvPr>
          <p:cNvCxnSpPr>
            <a:cxnSpLocks/>
            <a:stCxn id="37" idx="0"/>
            <a:endCxn id="41" idx="1"/>
          </p:cNvCxnSpPr>
          <p:nvPr/>
        </p:nvCxnSpPr>
        <p:spPr>
          <a:xfrm rot="5400000" flipH="1" flipV="1">
            <a:off x="3481384" y="2165578"/>
            <a:ext cx="1288373" cy="3815219"/>
          </a:xfrm>
          <a:prstGeom prst="bentConnector2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D139CACA-7E00-47CA-8591-488148A390D2}"/>
              </a:ext>
            </a:extLst>
          </p:cNvPr>
          <p:cNvCxnSpPr>
            <a:cxnSpLocks/>
            <a:stCxn id="34" idx="0"/>
          </p:cNvCxnSpPr>
          <p:nvPr/>
        </p:nvCxnSpPr>
        <p:spPr>
          <a:xfrm rot="5400000" flipH="1" flipV="1">
            <a:off x="4603548" y="3287741"/>
            <a:ext cx="1288373" cy="1570892"/>
          </a:xfrm>
          <a:prstGeom prst="bentConnector2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9A3A293-1FCB-4B7D-A524-C3F7BCE624B2}"/>
              </a:ext>
            </a:extLst>
          </p:cNvPr>
          <p:cNvSpPr txBox="1"/>
          <p:nvPr/>
        </p:nvSpPr>
        <p:spPr>
          <a:xfrm>
            <a:off x="5965206" y="3759852"/>
            <a:ext cx="8724626" cy="23226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soup = </a:t>
            </a:r>
            <a:r>
              <a:rPr lang="en-US" altLang="ko-KR" sz="1400" dirty="0" err="1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BeautifulSoup</a:t>
            </a: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(html, ‘</a:t>
            </a:r>
            <a:r>
              <a:rPr lang="en-US" altLang="ko-KR" sz="1400" dirty="0" err="1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html.parser</a:t>
            </a: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emails = </a:t>
            </a:r>
            <a:r>
              <a:rPr lang="en-US" altLang="ko-KR" sz="1400" dirty="0" err="1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soup.find_all</a:t>
            </a: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(“a”, title=“</a:t>
            </a:r>
            <a:r>
              <a:rPr lang="ko-KR" altLang="en-US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메일보내기</a:t>
            </a: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 email in emails: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print(email[“</a:t>
            </a:r>
            <a:r>
              <a:rPr lang="en-US" altLang="ko-KR" sz="1400" dirty="0" err="1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href</a:t>
            </a: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”])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aaa@yonsei.ac.kr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bbb@yonsei.ac.kr</a:t>
            </a:r>
          </a:p>
        </p:txBody>
      </p:sp>
    </p:spTree>
    <p:extLst>
      <p:ext uri="{BB962C8B-B14F-4D97-AF65-F5344CB8AC3E}">
        <p14:creationId xmlns:p14="http://schemas.microsoft.com/office/powerpoint/2010/main" val="162265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Technical Stack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55E24C-E3CF-4E3A-9C87-F6815ADBC0AD}"/>
              </a:ext>
            </a:extLst>
          </p:cNvPr>
          <p:cNvSpPr txBox="1"/>
          <p:nvPr/>
        </p:nvSpPr>
        <p:spPr>
          <a:xfrm>
            <a:off x="657321" y="1499396"/>
            <a:ext cx="87246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D3.js 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700173-EDF3-4426-AA7B-635290149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036886"/>
            <a:ext cx="1249078" cy="12490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BA76B3-932F-432F-B6D6-963AC6AFE49C}"/>
              </a:ext>
            </a:extLst>
          </p:cNvPr>
          <p:cNvSpPr txBox="1"/>
          <p:nvPr/>
        </p:nvSpPr>
        <p:spPr>
          <a:xfrm>
            <a:off x="2367035" y="2011747"/>
            <a:ext cx="8724626" cy="12979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자바스크립트 기반의 라이브러리 언어</a:t>
            </a:r>
            <a:endParaRPr lang="en-US" altLang="ko-KR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HTML5</a:t>
            </a:r>
            <a:r>
              <a:rPr lang="ko-KR" altLang="en-US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SVG(Scalable Vector Graphic)</a:t>
            </a:r>
            <a:r>
              <a:rPr lang="ko-KR" altLang="en-US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통하여 사용자가 입력한 시각화 규칙을 데이터에 반영하여 보여줌</a:t>
            </a:r>
            <a:endParaRPr lang="en-US" altLang="ko-KR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D9D3DA-1B48-48AF-A8F1-E92CA493DF70}"/>
              </a:ext>
            </a:extLst>
          </p:cNvPr>
          <p:cNvSpPr/>
          <p:nvPr/>
        </p:nvSpPr>
        <p:spPr>
          <a:xfrm>
            <a:off x="3766788" y="2527092"/>
            <a:ext cx="3053111" cy="3436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B6F455F-A802-4C97-898E-353BF4383D44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5374254" y="2789804"/>
            <a:ext cx="475736" cy="637556"/>
          </a:xfrm>
          <a:prstGeom prst="bentConnector2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2749720-C9FF-4D27-B4B2-4555EA84C24A}"/>
              </a:ext>
            </a:extLst>
          </p:cNvPr>
          <p:cNvSpPr txBox="1"/>
          <p:nvPr/>
        </p:nvSpPr>
        <p:spPr>
          <a:xfrm>
            <a:off x="5942704" y="3097011"/>
            <a:ext cx="5281540" cy="425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웹용 벡터 그래픽으로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 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문서에 직접 포함 가능</a:t>
            </a:r>
            <a:endParaRPr lang="en-US" altLang="ko-KR" sz="16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9EDC8E1-6601-4276-8498-BFC1F1022E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877"/>
          <a:stretch/>
        </p:blipFill>
        <p:spPr>
          <a:xfrm>
            <a:off x="0" y="3672237"/>
            <a:ext cx="12192000" cy="24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5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Scenario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CBD56A3-A2D2-43B2-BD81-EB9D349E252B}"/>
              </a:ext>
            </a:extLst>
          </p:cNvPr>
          <p:cNvGrpSpPr/>
          <p:nvPr/>
        </p:nvGrpSpPr>
        <p:grpSpPr>
          <a:xfrm>
            <a:off x="657321" y="1477022"/>
            <a:ext cx="4183138" cy="4775847"/>
            <a:chOff x="750551" y="1499085"/>
            <a:chExt cx="4183138" cy="4775847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AABFFFF-5DD3-4905-9C0A-72FB93C5000A}"/>
                </a:ext>
              </a:extLst>
            </p:cNvPr>
            <p:cNvSpPr/>
            <p:nvPr/>
          </p:nvSpPr>
          <p:spPr>
            <a:xfrm rot="205125">
              <a:off x="2201521" y="1499085"/>
              <a:ext cx="2732168" cy="1595923"/>
            </a:xfrm>
            <a:prstGeom prst="ellipse">
              <a:avLst/>
            </a:prstGeom>
            <a:solidFill>
              <a:srgbClr val="00B0F0">
                <a:alpha val="30196"/>
              </a:srgbClr>
            </a:solidFill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4C72ACF-874A-4460-A60D-AA9AE5B389EF}"/>
                </a:ext>
              </a:extLst>
            </p:cNvPr>
            <p:cNvSpPr/>
            <p:nvPr/>
          </p:nvSpPr>
          <p:spPr>
            <a:xfrm rot="3004155">
              <a:off x="81995" y="3467488"/>
              <a:ext cx="3476000" cy="2138888"/>
            </a:xfrm>
            <a:prstGeom prst="ellipse">
              <a:avLst/>
            </a:prstGeom>
            <a:solidFill>
              <a:srgbClr val="92D050">
                <a:alpha val="30196"/>
              </a:srgbClr>
            </a:solidFill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15F9DEC-C52F-4E8A-8EF1-F8B8EDE2F248}"/>
                </a:ext>
              </a:extLst>
            </p:cNvPr>
            <p:cNvSpPr/>
            <p:nvPr/>
          </p:nvSpPr>
          <p:spPr>
            <a:xfrm>
              <a:off x="963326" y="3539118"/>
              <a:ext cx="689546" cy="68954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024ED00-6605-4615-9A58-27B07BF758E8}"/>
                </a:ext>
              </a:extLst>
            </p:cNvPr>
            <p:cNvSpPr/>
            <p:nvPr/>
          </p:nvSpPr>
          <p:spPr>
            <a:xfrm>
              <a:off x="2549555" y="1697187"/>
              <a:ext cx="1047058" cy="104705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7F9ABA-54F9-4AD6-99D6-9E9F4AB8C3F8}"/>
                </a:ext>
              </a:extLst>
            </p:cNvPr>
            <p:cNvSpPr/>
            <p:nvPr/>
          </p:nvSpPr>
          <p:spPr>
            <a:xfrm>
              <a:off x="1819994" y="4533820"/>
              <a:ext cx="1094082" cy="1094082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ECB185C-3987-4A8E-8D2D-1333C7473B59}"/>
                </a:ext>
              </a:extLst>
            </p:cNvPr>
            <p:cNvCxnSpPr>
              <a:cxnSpLocks/>
              <a:stCxn id="2" idx="7"/>
              <a:endCxn id="43" idx="3"/>
            </p:cNvCxnSpPr>
            <p:nvPr/>
          </p:nvCxnSpPr>
          <p:spPr>
            <a:xfrm flipV="1">
              <a:off x="1551890" y="2590907"/>
              <a:ext cx="1151003" cy="1049193"/>
            </a:xfrm>
            <a:prstGeom prst="line">
              <a:avLst/>
            </a:prstGeom>
            <a:ln w="76200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240046C-9F2A-4AFE-B783-1F3D5BD5D50F}"/>
                </a:ext>
              </a:extLst>
            </p:cNvPr>
            <p:cNvSpPr/>
            <p:nvPr/>
          </p:nvSpPr>
          <p:spPr>
            <a:xfrm>
              <a:off x="4099784" y="2081199"/>
              <a:ext cx="455104" cy="45510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04D583C-FCBF-48AC-BD07-EF0B7EB41AD8}"/>
              </a:ext>
            </a:extLst>
          </p:cNvPr>
          <p:cNvSpPr txBox="1"/>
          <p:nvPr/>
        </p:nvSpPr>
        <p:spPr>
          <a:xfrm>
            <a:off x="800579" y="3517055"/>
            <a:ext cx="82857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4896FA-FAC2-44E3-A77E-0AB2FA1D1751}"/>
              </a:ext>
            </a:extLst>
          </p:cNvPr>
          <p:cNvSpPr txBox="1"/>
          <p:nvPr/>
        </p:nvSpPr>
        <p:spPr>
          <a:xfrm>
            <a:off x="2565564" y="1843489"/>
            <a:ext cx="82857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0E879B-004C-4A41-9943-0CE43C495633}"/>
              </a:ext>
            </a:extLst>
          </p:cNvPr>
          <p:cNvSpPr txBox="1"/>
          <p:nvPr/>
        </p:nvSpPr>
        <p:spPr>
          <a:xfrm>
            <a:off x="1859515" y="4704855"/>
            <a:ext cx="82857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062296-40C3-46D6-B918-BB7A3B77A342}"/>
              </a:ext>
            </a:extLst>
          </p:cNvPr>
          <p:cNvSpPr txBox="1"/>
          <p:nvPr/>
        </p:nvSpPr>
        <p:spPr>
          <a:xfrm>
            <a:off x="3799466" y="1951241"/>
            <a:ext cx="82857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379F5ED-66BD-4C02-8A2F-4E29D5B24879}"/>
              </a:ext>
            </a:extLst>
          </p:cNvPr>
          <p:cNvSpPr/>
          <p:nvPr/>
        </p:nvSpPr>
        <p:spPr>
          <a:xfrm>
            <a:off x="406078" y="2124287"/>
            <a:ext cx="762097" cy="7620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3698DC5-7C29-450D-8FC9-903D05EA06AE}"/>
              </a:ext>
            </a:extLst>
          </p:cNvPr>
          <p:cNvSpPr txBox="1"/>
          <p:nvPr/>
        </p:nvSpPr>
        <p:spPr>
          <a:xfrm>
            <a:off x="372788" y="2151392"/>
            <a:ext cx="82857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</a:t>
            </a:r>
            <a:endParaRPr lang="ko-KR" altLang="en-US" sz="4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7F70E42-FF4A-4928-B484-A4535445B7CC}"/>
              </a:ext>
            </a:extLst>
          </p:cNvPr>
          <p:cNvCxnSpPr>
            <a:cxnSpLocks/>
            <a:endCxn id="62" idx="2"/>
          </p:cNvCxnSpPr>
          <p:nvPr/>
        </p:nvCxnSpPr>
        <p:spPr>
          <a:xfrm flipH="1" flipV="1">
            <a:off x="787078" y="2859278"/>
            <a:ext cx="222572" cy="769747"/>
          </a:xfrm>
          <a:prstGeom prst="line">
            <a:avLst/>
          </a:prstGeom>
          <a:ln w="76200">
            <a:solidFill>
              <a:srgbClr val="283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7AEB46D-806F-4F58-8198-5FAF15ABF839}"/>
              </a:ext>
            </a:extLst>
          </p:cNvPr>
          <p:cNvSpPr txBox="1"/>
          <p:nvPr/>
        </p:nvSpPr>
        <p:spPr>
          <a:xfrm>
            <a:off x="5339701" y="2171887"/>
            <a:ext cx="64481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연구실을 선택한 경우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2F0003-1C24-4A43-81E6-AEFE580154DB}"/>
              </a:ext>
            </a:extLst>
          </p:cNvPr>
          <p:cNvSpPr txBox="1"/>
          <p:nvPr/>
        </p:nvSpPr>
        <p:spPr>
          <a:xfrm>
            <a:off x="5559213" y="2574883"/>
            <a:ext cx="6448156" cy="24874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C, E 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연구실과 유사성이 임계치 이상</a:t>
            </a:r>
            <a:endParaRPr lang="en-US" altLang="ko-KR" sz="16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 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연구실과는 유사성이 임계치 이하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노드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간선 존재 여부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D, B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각각 동일 대학원 소속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 노드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B, C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보다는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 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연구실과 더욱 유사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간선 길이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 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연구실 인원 규모는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작음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큼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ko-KR" altLang="en-US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노드 크기 </a:t>
            </a:r>
            <a:r>
              <a:rPr lang="en-US" altLang="ko-KR" sz="16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1B9DE00-BDA5-4C73-8FB8-B3E3CBCE3F69}"/>
              </a:ext>
            </a:extLst>
          </p:cNvPr>
          <p:cNvCxnSpPr>
            <a:cxnSpLocks/>
          </p:cNvCxnSpPr>
          <p:nvPr/>
        </p:nvCxnSpPr>
        <p:spPr>
          <a:xfrm flipV="1">
            <a:off x="1458660" y="2382263"/>
            <a:ext cx="2609810" cy="1233639"/>
          </a:xfrm>
          <a:prstGeom prst="line">
            <a:avLst/>
          </a:prstGeom>
          <a:ln w="76200">
            <a:solidFill>
              <a:srgbClr val="283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72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Scenario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9EF76C-DD3C-4838-BDB4-92B636259E33}"/>
              </a:ext>
            </a:extLst>
          </p:cNvPr>
          <p:cNvSpPr/>
          <p:nvPr/>
        </p:nvSpPr>
        <p:spPr>
          <a:xfrm>
            <a:off x="567660" y="1723314"/>
            <a:ext cx="7756671" cy="38084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F5F0D3-6EA2-4062-B50D-BDE1590BC611}"/>
              </a:ext>
            </a:extLst>
          </p:cNvPr>
          <p:cNvSpPr txBox="1"/>
          <p:nvPr/>
        </p:nvSpPr>
        <p:spPr>
          <a:xfrm>
            <a:off x="567660" y="1723315"/>
            <a:ext cx="1443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Detail Bottom Bar</a:t>
            </a:r>
            <a:endParaRPr lang="ko-KR" altLang="en-US" sz="1200" b="1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2D531-C1C4-42FA-AF76-E8B1C784294F}"/>
              </a:ext>
            </a:extLst>
          </p:cNvPr>
          <p:cNvSpPr txBox="1"/>
          <p:nvPr/>
        </p:nvSpPr>
        <p:spPr>
          <a:xfrm>
            <a:off x="657321" y="2053215"/>
            <a:ext cx="373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OO</a:t>
            </a:r>
            <a:r>
              <a:rPr lang="ko-KR" altLang="en-US" sz="28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연구실 </a:t>
            </a:r>
            <a:r>
              <a:rPr lang="en-US" altLang="ko-KR" sz="28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OOO </a:t>
            </a:r>
            <a:r>
              <a:rPr lang="ko-KR" altLang="en-US" sz="28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교수님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FCE663-14D5-4D75-992C-FBD7B51564EC}"/>
              </a:ext>
            </a:extLst>
          </p:cNvPr>
          <p:cNvSpPr txBox="1"/>
          <p:nvPr/>
        </p:nvSpPr>
        <p:spPr>
          <a:xfrm>
            <a:off x="4225549" y="2238705"/>
            <a:ext cx="1588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professor@ssu.ac.kr</a:t>
            </a:r>
            <a:endParaRPr lang="ko-KR" altLang="en-US" sz="2800" b="1" u="sng" dirty="0">
              <a:solidFill>
                <a:srgbClr val="0070C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F2BD8D-BCCA-497A-9815-A182611CEC1E}"/>
              </a:ext>
            </a:extLst>
          </p:cNvPr>
          <p:cNvSpPr txBox="1"/>
          <p:nvPr/>
        </p:nvSpPr>
        <p:spPr>
          <a:xfrm>
            <a:off x="5744085" y="2238704"/>
            <a:ext cx="1837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https://labsite.ssu.ac.kr</a:t>
            </a:r>
            <a:endParaRPr lang="ko-KR" altLang="en-US" sz="2800" b="1" u="sng" dirty="0">
              <a:solidFill>
                <a:srgbClr val="0070C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B59BB0-A1C4-48EF-9D26-B5B6D07B2EF6}"/>
              </a:ext>
            </a:extLst>
          </p:cNvPr>
          <p:cNvSpPr txBox="1"/>
          <p:nvPr/>
        </p:nvSpPr>
        <p:spPr>
          <a:xfrm>
            <a:off x="690694" y="2666221"/>
            <a:ext cx="137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Publications</a:t>
            </a:r>
            <a:endParaRPr lang="ko-KR" altLang="en-US" sz="28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9C2F06-ED83-4163-88F6-CA8C5FE124CD}"/>
              </a:ext>
            </a:extLst>
          </p:cNvPr>
          <p:cNvSpPr txBox="1"/>
          <p:nvPr/>
        </p:nvSpPr>
        <p:spPr>
          <a:xfrm>
            <a:off x="690694" y="3138753"/>
            <a:ext cx="15646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논문 </a:t>
            </a:r>
            <a:r>
              <a:rPr lang="en-US" altLang="ko-KR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 [ Link ]</a:t>
            </a:r>
          </a:p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논문 </a:t>
            </a:r>
            <a:r>
              <a:rPr lang="en-US" altLang="ko-KR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 [ Link ]</a:t>
            </a:r>
            <a:endParaRPr lang="ko-KR" altLang="en-US" sz="11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FF7BDB-6F8F-4620-BF07-F6EB7695C48A}"/>
              </a:ext>
            </a:extLst>
          </p:cNvPr>
          <p:cNvSpPr txBox="1"/>
          <p:nvPr/>
        </p:nvSpPr>
        <p:spPr>
          <a:xfrm>
            <a:off x="2066969" y="2666221"/>
            <a:ext cx="1588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Meta Data - 1</a:t>
            </a:r>
            <a:endParaRPr lang="ko-KR" altLang="en-US" sz="28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EEDBD8-D52F-4F94-B4EA-214651B80CE6}"/>
              </a:ext>
            </a:extLst>
          </p:cNvPr>
          <p:cNvSpPr txBox="1"/>
          <p:nvPr/>
        </p:nvSpPr>
        <p:spPr>
          <a:xfrm>
            <a:off x="2066969" y="3138753"/>
            <a:ext cx="16751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메타데이터 </a:t>
            </a:r>
            <a:r>
              <a:rPr lang="en-US" altLang="ko-KR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 [ Link ]</a:t>
            </a:r>
          </a:p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메타데이터 </a:t>
            </a:r>
            <a:r>
              <a:rPr lang="en-US" altLang="ko-KR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 [ Link ]</a:t>
            </a:r>
            <a:endParaRPr lang="ko-KR" altLang="en-US" sz="11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E7A7C4-06A2-47E5-94CA-7BF322A59188}"/>
              </a:ext>
            </a:extLst>
          </p:cNvPr>
          <p:cNvSpPr txBox="1"/>
          <p:nvPr/>
        </p:nvSpPr>
        <p:spPr>
          <a:xfrm>
            <a:off x="3742166" y="2666221"/>
            <a:ext cx="1588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Meta Data - 2</a:t>
            </a:r>
            <a:endParaRPr lang="ko-KR" altLang="en-US" sz="28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4665D6-8400-4E1B-BE63-35F3BCB02923}"/>
              </a:ext>
            </a:extLst>
          </p:cNvPr>
          <p:cNvSpPr txBox="1"/>
          <p:nvPr/>
        </p:nvSpPr>
        <p:spPr>
          <a:xfrm>
            <a:off x="3742166" y="3138753"/>
            <a:ext cx="16751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메타데이터 </a:t>
            </a:r>
            <a:r>
              <a:rPr lang="en-US" altLang="ko-KR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 [ Link ]</a:t>
            </a:r>
          </a:p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메타데이터 </a:t>
            </a:r>
            <a:r>
              <a:rPr lang="en-US" altLang="ko-KR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 [ Link ]</a:t>
            </a:r>
            <a:endParaRPr lang="ko-KR" altLang="en-US" sz="11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831EA0-A076-497E-B13D-F19647D2CC4D}"/>
              </a:ext>
            </a:extLst>
          </p:cNvPr>
          <p:cNvSpPr txBox="1"/>
          <p:nvPr/>
        </p:nvSpPr>
        <p:spPr>
          <a:xfrm>
            <a:off x="5417363" y="2666221"/>
            <a:ext cx="1588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Meta Data - 3</a:t>
            </a:r>
            <a:endParaRPr lang="ko-KR" altLang="en-US" sz="28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FDD1D-3B9B-4550-9A69-E20751218BB0}"/>
              </a:ext>
            </a:extLst>
          </p:cNvPr>
          <p:cNvSpPr txBox="1"/>
          <p:nvPr/>
        </p:nvSpPr>
        <p:spPr>
          <a:xfrm>
            <a:off x="5417363" y="3138753"/>
            <a:ext cx="16751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메타데이터 </a:t>
            </a:r>
            <a:r>
              <a:rPr lang="en-US" altLang="ko-KR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 [ Link ]</a:t>
            </a:r>
          </a:p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메타데이터 </a:t>
            </a:r>
            <a:r>
              <a:rPr lang="en-US" altLang="ko-KR" sz="11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 [ Link ]</a:t>
            </a:r>
            <a:endParaRPr lang="ko-KR" altLang="en-US" sz="11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3A8666-2961-4FD5-8ECE-95BEEE011E87}"/>
              </a:ext>
            </a:extLst>
          </p:cNvPr>
          <p:cNvSpPr txBox="1"/>
          <p:nvPr/>
        </p:nvSpPr>
        <p:spPr>
          <a:xfrm>
            <a:off x="690694" y="3784058"/>
            <a:ext cx="137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유사 연구실</a:t>
            </a:r>
            <a:endParaRPr lang="ko-KR" altLang="en-US" sz="28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8F7F6B-A1D2-421D-B53E-DC082C136F3A}"/>
              </a:ext>
            </a:extLst>
          </p:cNvPr>
          <p:cNvSpPr txBox="1"/>
          <p:nvPr/>
        </p:nvSpPr>
        <p:spPr>
          <a:xfrm>
            <a:off x="788648" y="4195376"/>
            <a:ext cx="2444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OO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연구실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OOO 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교수님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OO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%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2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747A12-CC5E-4F5E-A7B1-799F23991FDE}"/>
              </a:ext>
            </a:extLst>
          </p:cNvPr>
          <p:cNvSpPr txBox="1"/>
          <p:nvPr/>
        </p:nvSpPr>
        <p:spPr>
          <a:xfrm>
            <a:off x="788648" y="4468830"/>
            <a:ext cx="2444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OO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연구실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OOO 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교수님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OO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%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2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C113F1-33CA-4B1E-855D-5E48150AB5A6}"/>
              </a:ext>
            </a:extLst>
          </p:cNvPr>
          <p:cNvSpPr txBox="1"/>
          <p:nvPr/>
        </p:nvSpPr>
        <p:spPr>
          <a:xfrm>
            <a:off x="788648" y="4742285"/>
            <a:ext cx="2444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OO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연구실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OOO 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교수님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OO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%</a:t>
            </a:r>
            <a:r>
              <a: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200" b="1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06A7-052E-43DB-89EF-0E3A6B0A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166" y="3804622"/>
            <a:ext cx="2238688" cy="1371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8FA59D-7A4C-4ABF-9FE8-1905ED54C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854" y="3784058"/>
            <a:ext cx="2343477" cy="136226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BFC2CE1-CB07-4061-905E-7766D0790ADD}"/>
              </a:ext>
            </a:extLst>
          </p:cNvPr>
          <p:cNvSpPr txBox="1"/>
          <p:nvPr/>
        </p:nvSpPr>
        <p:spPr>
          <a:xfrm>
            <a:off x="8413993" y="2292367"/>
            <a:ext cx="3778008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특정 연구실 선택한 경우</a:t>
            </a:r>
            <a:b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b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하단 상세 정보 란에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 기반의 정보 표시</a:t>
            </a:r>
            <a:b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b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간단한 그래프를 통해서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b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계열 내 메타 데이터 수준을</a:t>
            </a:r>
            <a:b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확인 할 수 있게 제공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84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Summary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E02F4E6-D8E5-4389-881D-8A5A3644719A}"/>
              </a:ext>
            </a:extLst>
          </p:cNvPr>
          <p:cNvSpPr txBox="1"/>
          <p:nvPr/>
        </p:nvSpPr>
        <p:spPr>
          <a:xfrm>
            <a:off x="761999" y="1857469"/>
            <a:ext cx="10537973" cy="3740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대학원 연구실에 관련된 데이터를 이용하여 각 연구실 유사도를 측정하는 지표를 제안한다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앞서 제안된 유사도 측정 지표 및 데이터를 시각화 하여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사용자에게 제공한다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시각화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인코딩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방법으로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Node Link Diagram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기반으로 노드와 간선의 인코딩에 따라서 데이터를 표시한다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기타 연구실 메타 데이터를 활용하여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 기반으로 사용자에게 연구실 관련된 정보를 전달한다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D8C15-660A-4EC9-9752-ACFE8E4E23DC}"/>
              </a:ext>
            </a:extLst>
          </p:cNvPr>
          <p:cNvSpPr txBox="1"/>
          <p:nvPr/>
        </p:nvSpPr>
        <p:spPr>
          <a:xfrm>
            <a:off x="2810053" y="395755"/>
            <a:ext cx="943399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총평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구체적인 고객 수요를 기반으로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연구실 유사도 평가를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수행한다는 점이 참신함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논문 계열 분류와 유사도 평가를 수행하는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선행 연구를 더 찾는 것이 필요할 듯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607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5302EF3-4540-43BF-A997-15DE57EE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7" y="6288798"/>
            <a:ext cx="3419651" cy="4318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2C5205-DF57-44B9-A0DE-435F0C80D170}"/>
              </a:ext>
            </a:extLst>
          </p:cNvPr>
          <p:cNvSpPr txBox="1"/>
          <p:nvPr/>
        </p:nvSpPr>
        <p:spPr>
          <a:xfrm>
            <a:off x="1733687" y="2721766"/>
            <a:ext cx="872462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1329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92258-AB48-4312-954E-F9EDCD4F67F0}"/>
              </a:ext>
            </a:extLst>
          </p:cNvPr>
          <p:cNvSpPr txBox="1"/>
          <p:nvPr/>
        </p:nvSpPr>
        <p:spPr>
          <a:xfrm>
            <a:off x="1733687" y="4113426"/>
            <a:ext cx="8724626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이시현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50000"/>
              </a:lnSpc>
            </a:pPr>
            <a:endParaRPr lang="en-US" altLang="ko-KR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sihyeon.dev@gmail.com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Index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EA0D37-6B1C-4AA9-A3E4-2AC1FCFC7DA4}"/>
              </a:ext>
            </a:extLst>
          </p:cNvPr>
          <p:cNvSpPr txBox="1"/>
          <p:nvPr/>
        </p:nvSpPr>
        <p:spPr>
          <a:xfrm>
            <a:off x="761999" y="1764325"/>
            <a:ext cx="8724626" cy="3651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80000"/>
              </a:lnSpc>
              <a:buAutoNum type="arabicPeriod"/>
            </a:pPr>
            <a:r>
              <a:rPr lang="ko-KR" altLang="en-US" sz="32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개요</a:t>
            </a:r>
            <a:endParaRPr lang="en-US" altLang="ko-KR" sz="3200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514350" indent="-514350">
              <a:lnSpc>
                <a:spcPct val="80000"/>
              </a:lnSpc>
              <a:buAutoNum type="arabicPeriod"/>
            </a:pPr>
            <a:endParaRPr lang="en-US" altLang="ko-KR" sz="3200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514350" indent="-514350">
              <a:lnSpc>
                <a:spcPct val="80000"/>
              </a:lnSpc>
              <a:buAutoNum type="arabicPeriod"/>
            </a:pPr>
            <a:r>
              <a:rPr lang="ko-KR" altLang="en-US" sz="32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배경 및 필요성</a:t>
            </a:r>
            <a:endParaRPr lang="en-US" altLang="ko-KR" sz="3200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514350" indent="-514350">
              <a:lnSpc>
                <a:spcPct val="80000"/>
              </a:lnSpc>
              <a:buAutoNum type="arabicPeriod"/>
            </a:pPr>
            <a:endParaRPr lang="en-US" altLang="ko-KR" sz="3200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514350" indent="-514350">
              <a:lnSpc>
                <a:spcPct val="80000"/>
              </a:lnSpc>
              <a:buAutoNum type="arabicPeriod"/>
            </a:pPr>
            <a:r>
              <a:rPr lang="ko-KR" altLang="en-US" sz="32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선행 조사 및 차별성</a:t>
            </a:r>
            <a:endParaRPr lang="en-US" altLang="ko-KR" sz="3200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514350" indent="-514350">
              <a:lnSpc>
                <a:spcPct val="80000"/>
              </a:lnSpc>
              <a:buAutoNum type="arabicPeriod"/>
            </a:pPr>
            <a:endParaRPr lang="en-US" altLang="ko-KR" sz="3200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514350" indent="-514350">
              <a:lnSpc>
                <a:spcPct val="80000"/>
              </a:lnSpc>
              <a:buAutoNum type="arabicPeriod"/>
            </a:pPr>
            <a:r>
              <a:rPr lang="ko-KR" altLang="en-US" sz="32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 기술 요소</a:t>
            </a:r>
            <a:endParaRPr lang="en-US" altLang="ko-KR" sz="3200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514350" indent="-514350">
              <a:lnSpc>
                <a:spcPct val="80000"/>
              </a:lnSpc>
              <a:buAutoNum type="arabicPeriod"/>
            </a:pPr>
            <a:endParaRPr lang="en-US" altLang="ko-KR" sz="3200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514350" indent="-514350">
              <a:lnSpc>
                <a:spcPct val="80000"/>
              </a:lnSpc>
              <a:buAutoNum type="arabicPeriod"/>
            </a:pPr>
            <a:r>
              <a:rPr lang="en-US" altLang="ko-KR" sz="32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UI/UX </a:t>
            </a:r>
            <a:r>
              <a:rPr lang="ko-KR" altLang="en-US" sz="32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시나리오</a:t>
            </a:r>
            <a:endParaRPr lang="en-US" altLang="ko-KR" sz="3200" dirty="0">
              <a:solidFill>
                <a:srgbClr val="28374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87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Project</a:t>
              </a:r>
              <a:r>
                <a:rPr lang="ko-KR" altLang="en-US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Idea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D8BE1E-77D1-4A52-AFD6-9AC98D7AA46F}"/>
              </a:ext>
            </a:extLst>
          </p:cNvPr>
          <p:cNvSpPr txBox="1"/>
          <p:nvPr/>
        </p:nvSpPr>
        <p:spPr>
          <a:xfrm>
            <a:off x="761999" y="1499396"/>
            <a:ext cx="8724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특정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대학원 내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연구실 간의 유사성 시각화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281A15-2DA7-4DD9-8531-07C134D5ABBE}"/>
              </a:ext>
            </a:extLst>
          </p:cNvPr>
          <p:cNvSpPr/>
          <p:nvPr/>
        </p:nvSpPr>
        <p:spPr>
          <a:xfrm>
            <a:off x="2877787" y="2097356"/>
            <a:ext cx="6436426" cy="36204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6B5B30-C7E5-4478-993E-652D68B6B286}"/>
              </a:ext>
            </a:extLst>
          </p:cNvPr>
          <p:cNvSpPr/>
          <p:nvPr/>
        </p:nvSpPr>
        <p:spPr>
          <a:xfrm>
            <a:off x="3050199" y="2235200"/>
            <a:ext cx="1147151" cy="33448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6F95A-FB50-442C-A6BF-9C355072E31A}"/>
              </a:ext>
            </a:extLst>
          </p:cNvPr>
          <p:cNvSpPr txBox="1"/>
          <p:nvPr/>
        </p:nvSpPr>
        <p:spPr>
          <a:xfrm>
            <a:off x="3111454" y="2275974"/>
            <a:ext cx="98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Control</a:t>
            </a:r>
            <a:r>
              <a:rPr lang="ko-KR" altLang="en-US" sz="1200" b="1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  <a:endParaRPr lang="ko-KR" altLang="en-US" sz="1200" b="1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A10DC-F9D5-4836-BE0A-BAB1AE55F319}"/>
              </a:ext>
            </a:extLst>
          </p:cNvPr>
          <p:cNvSpPr txBox="1"/>
          <p:nvPr/>
        </p:nvSpPr>
        <p:spPr>
          <a:xfrm>
            <a:off x="8388960" y="2133347"/>
            <a:ext cx="88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Main Area</a:t>
            </a:r>
            <a:endParaRPr lang="ko-KR" altLang="en-US" sz="1200" b="1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00A21C0-BB38-44CD-B34E-FBA5C99E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07" y="2333078"/>
            <a:ext cx="4233341" cy="2001764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91252C6-FB87-4AD6-AB39-043C2A8DFF65}"/>
              </a:ext>
            </a:extLst>
          </p:cNvPr>
          <p:cNvGrpSpPr/>
          <p:nvPr/>
        </p:nvGrpSpPr>
        <p:grpSpPr>
          <a:xfrm>
            <a:off x="4369762" y="4400550"/>
            <a:ext cx="4772041" cy="1138340"/>
            <a:chOff x="4369762" y="4400550"/>
            <a:chExt cx="4772041" cy="113834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C63E0B-8D41-43CF-BF7E-EC04CE841A79}"/>
                </a:ext>
              </a:extLst>
            </p:cNvPr>
            <p:cNvSpPr/>
            <p:nvPr/>
          </p:nvSpPr>
          <p:spPr>
            <a:xfrm>
              <a:off x="4369762" y="4400550"/>
              <a:ext cx="4772041" cy="11383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D049D4-F34C-4D9C-A154-16F6FEFB9AB4}"/>
                </a:ext>
              </a:extLst>
            </p:cNvPr>
            <p:cNvSpPr txBox="1"/>
            <p:nvPr/>
          </p:nvSpPr>
          <p:spPr>
            <a:xfrm>
              <a:off x="4369762" y="4400550"/>
              <a:ext cx="1443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Detail Bottom Bar</a:t>
              </a:r>
              <a:endParaRPr lang="ko-KR" altLang="en-US" sz="1200" b="1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965DE7-B86B-4962-9C30-0ECCB2D9ED79}"/>
                </a:ext>
              </a:extLst>
            </p:cNvPr>
            <p:cNvSpPr txBox="1"/>
            <p:nvPr/>
          </p:nvSpPr>
          <p:spPr>
            <a:xfrm>
              <a:off x="4372451" y="4677549"/>
              <a:ext cx="1723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OO</a:t>
              </a:r>
              <a:r>
                <a:rPr lang="ko-KR" altLang="en-US" sz="12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연구실 </a:t>
              </a:r>
              <a:r>
                <a:rPr lang="en-US" altLang="ko-KR" sz="12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OOO </a:t>
              </a:r>
              <a:r>
                <a:rPr lang="ko-KR" altLang="en-US" sz="12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교수님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7503D1-03AA-42FC-B0EC-B8E76BC528C1}"/>
                </a:ext>
              </a:extLst>
            </p:cNvPr>
            <p:cNvSpPr txBox="1"/>
            <p:nvPr/>
          </p:nvSpPr>
          <p:spPr>
            <a:xfrm>
              <a:off x="5924873" y="4743944"/>
              <a:ext cx="99738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u="sng" dirty="0">
                  <a:solidFill>
                    <a:srgbClr val="0070C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professor@ssu.ac.kr</a:t>
              </a:r>
              <a:endParaRPr lang="ko-KR" altLang="en-US" sz="1200" b="1" u="sng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83D28-B28E-42C0-8AA9-821967084C22}"/>
                </a:ext>
              </a:extLst>
            </p:cNvPr>
            <p:cNvSpPr txBox="1"/>
            <p:nvPr/>
          </p:nvSpPr>
          <p:spPr>
            <a:xfrm>
              <a:off x="6795462" y="4743944"/>
              <a:ext cx="114486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u="sng" dirty="0">
                  <a:solidFill>
                    <a:srgbClr val="0070C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https://labsite.ssu.ac.kr</a:t>
              </a:r>
              <a:endParaRPr lang="ko-KR" altLang="en-US" sz="1200" b="1" u="sng" dirty="0">
                <a:solidFill>
                  <a:srgbClr val="0070C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2595A5-52F5-43C5-BDDB-BD6614774680}"/>
                </a:ext>
              </a:extLst>
            </p:cNvPr>
            <p:cNvSpPr txBox="1"/>
            <p:nvPr/>
          </p:nvSpPr>
          <p:spPr>
            <a:xfrm>
              <a:off x="4399527" y="4969720"/>
              <a:ext cx="7970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Publications</a:t>
              </a:r>
              <a:endPara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380844-E2BE-4730-B4A4-94F99D30ED25}"/>
                </a:ext>
              </a:extLst>
            </p:cNvPr>
            <p:cNvSpPr txBox="1"/>
            <p:nvPr/>
          </p:nvSpPr>
          <p:spPr>
            <a:xfrm>
              <a:off x="4414760" y="5160767"/>
              <a:ext cx="8162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6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논문 </a:t>
              </a:r>
              <a:r>
                <a:rPr lang="en-US" altLang="ko-KR" sz="6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A [ Link ]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6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논문 </a:t>
              </a:r>
              <a:r>
                <a:rPr lang="en-US" altLang="ko-KR" sz="6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B [ Link ]</a:t>
              </a:r>
              <a:endParaRPr lang="ko-KR" altLang="en-US" sz="6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A5FD74-3DCF-4EDB-8B7E-790B34BFFFB1}"/>
                </a:ext>
              </a:extLst>
            </p:cNvPr>
            <p:cNvSpPr txBox="1"/>
            <p:nvPr/>
          </p:nvSpPr>
          <p:spPr>
            <a:xfrm>
              <a:off x="5526366" y="4969720"/>
              <a:ext cx="7120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Meta Data</a:t>
              </a:r>
              <a:endParaRPr lang="ko-KR" altLang="en-US" sz="12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DC14D2-C51E-4D22-92A1-F50817B8990D}"/>
                </a:ext>
              </a:extLst>
            </p:cNvPr>
            <p:cNvSpPr txBox="1"/>
            <p:nvPr/>
          </p:nvSpPr>
          <p:spPr>
            <a:xfrm>
              <a:off x="5550029" y="5160767"/>
              <a:ext cx="1013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6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메타데이터 </a:t>
              </a:r>
              <a:r>
                <a:rPr lang="en-US" altLang="ko-KR" sz="6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A [ Link ]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6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메타데이터 </a:t>
              </a:r>
              <a:r>
                <a:rPr lang="en-US" altLang="ko-KR" sz="600" b="1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B [ Link ]</a:t>
              </a:r>
              <a:endParaRPr lang="ko-KR" altLang="en-US" sz="600" b="1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D6CD30E-CCDD-4692-85E0-17F17827B4CB}"/>
              </a:ext>
            </a:extLst>
          </p:cNvPr>
          <p:cNvSpPr/>
          <p:nvPr/>
        </p:nvSpPr>
        <p:spPr>
          <a:xfrm>
            <a:off x="3111454" y="2746900"/>
            <a:ext cx="86677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55F12D-A7B6-4AE3-8EA0-2FC29B5D8CD1}"/>
              </a:ext>
            </a:extLst>
          </p:cNvPr>
          <p:cNvSpPr/>
          <p:nvPr/>
        </p:nvSpPr>
        <p:spPr>
          <a:xfrm>
            <a:off x="3283838" y="2713282"/>
            <a:ext cx="92732" cy="1129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6704FA6-4313-49FA-A0C5-8B24CA4CB0D2}"/>
              </a:ext>
            </a:extLst>
          </p:cNvPr>
          <p:cNvSpPr/>
          <p:nvPr/>
        </p:nvSpPr>
        <p:spPr>
          <a:xfrm>
            <a:off x="3734417" y="2713282"/>
            <a:ext cx="92732" cy="1129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6B85C5-25B7-47F0-96EA-9E0C92C10DEB}"/>
              </a:ext>
            </a:extLst>
          </p:cNvPr>
          <p:cNvSpPr/>
          <p:nvPr/>
        </p:nvSpPr>
        <p:spPr>
          <a:xfrm>
            <a:off x="3111454" y="3019233"/>
            <a:ext cx="86677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E83703-C575-4C41-83C1-84BC2B83F942}"/>
              </a:ext>
            </a:extLst>
          </p:cNvPr>
          <p:cNvSpPr/>
          <p:nvPr/>
        </p:nvSpPr>
        <p:spPr>
          <a:xfrm>
            <a:off x="3630306" y="2985615"/>
            <a:ext cx="217246" cy="1129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C69B84F-540F-4394-9009-66337EC36916}"/>
              </a:ext>
            </a:extLst>
          </p:cNvPr>
          <p:cNvSpPr/>
          <p:nvPr/>
        </p:nvSpPr>
        <p:spPr>
          <a:xfrm>
            <a:off x="3544842" y="3341951"/>
            <a:ext cx="45719" cy="45719"/>
          </a:xfrm>
          <a:prstGeom prst="ellipse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59103E9-A1CC-47C3-8DFE-83AD91FB86EC}"/>
              </a:ext>
            </a:extLst>
          </p:cNvPr>
          <p:cNvSpPr/>
          <p:nvPr/>
        </p:nvSpPr>
        <p:spPr>
          <a:xfrm>
            <a:off x="3544841" y="3603419"/>
            <a:ext cx="45719" cy="45719"/>
          </a:xfrm>
          <a:prstGeom prst="ellipse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458A9F9-ABD4-41E9-B69B-A70CC0860EB2}"/>
              </a:ext>
            </a:extLst>
          </p:cNvPr>
          <p:cNvSpPr/>
          <p:nvPr/>
        </p:nvSpPr>
        <p:spPr>
          <a:xfrm>
            <a:off x="3544841" y="3865633"/>
            <a:ext cx="45719" cy="45719"/>
          </a:xfrm>
          <a:prstGeom prst="ellipse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8236FE-3C76-47AA-BA82-206DCC2C362C}"/>
              </a:ext>
            </a:extLst>
          </p:cNvPr>
          <p:cNvSpPr txBox="1"/>
          <p:nvPr/>
        </p:nvSpPr>
        <p:spPr>
          <a:xfrm>
            <a:off x="4865791" y="431432"/>
            <a:ext cx="582082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목적이 무엇인가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누구를 위한 것인가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연구자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 or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대학원지망생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318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00A21C0-BB38-44CD-B34E-FBA5C99E8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1" y="3285920"/>
            <a:ext cx="5636860" cy="26654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Project</a:t>
              </a:r>
              <a:r>
                <a:rPr lang="ko-KR" altLang="en-US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Idea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D8BE1E-77D1-4A52-AFD6-9AC98D7AA46F}"/>
              </a:ext>
            </a:extLst>
          </p:cNvPr>
          <p:cNvSpPr txBox="1"/>
          <p:nvPr/>
        </p:nvSpPr>
        <p:spPr>
          <a:xfrm>
            <a:off x="761999" y="1499396"/>
            <a:ext cx="8724626" cy="4047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인코딩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예제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Node Link Diagram 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노드 색상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노드 크기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연구실 인원 규모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제출 논문 규모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간선 굵기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유사성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공동 연구 여부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간선 길이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유사성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물리적 거리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간선 색상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유사성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공동 연구 여부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정렬 순서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연구실 설립 연도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연구실 이름 별 등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노드 존재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유사성 여부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 여러가지 요소 들을 이용 가능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6ADBB-32EF-49BF-9C90-FB1610604C5F}"/>
              </a:ext>
            </a:extLst>
          </p:cNvPr>
          <p:cNvSpPr txBox="1"/>
          <p:nvPr/>
        </p:nvSpPr>
        <p:spPr>
          <a:xfrm>
            <a:off x="4672844" y="675820"/>
            <a:ext cx="557075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시각화에서 강조할 부분이 무엇인가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8785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Background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55E24C-E3CF-4E3A-9C87-F6815ADBC0AD}"/>
              </a:ext>
            </a:extLst>
          </p:cNvPr>
          <p:cNvSpPr txBox="1"/>
          <p:nvPr/>
        </p:nvSpPr>
        <p:spPr>
          <a:xfrm>
            <a:off x="762000" y="1441092"/>
            <a:ext cx="912495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대학원 진학을 희망하는 경우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본인이 </a:t>
            </a:r>
            <a:r>
              <a:rPr lang="ko-KR" altLang="en-US" sz="2000" dirty="0">
                <a:solidFill>
                  <a:srgbClr val="00B0F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희망하는 분야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연구실을 </a:t>
            </a:r>
            <a:r>
              <a:rPr lang="ko-KR" altLang="en-US" sz="2000" dirty="0">
                <a:solidFill>
                  <a:srgbClr val="00B0F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탐색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 과정을 진행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CEB23-8382-407D-A1A3-BA8073340A48}"/>
              </a:ext>
            </a:extLst>
          </p:cNvPr>
          <p:cNvSpPr txBox="1"/>
          <p:nvPr/>
        </p:nvSpPr>
        <p:spPr>
          <a:xfrm>
            <a:off x="761999" y="1960495"/>
            <a:ext cx="912495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대학원 홈페이지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구성원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연구실 홈페이지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4784C1-A14E-4F8C-AF47-1C8E229EC6E8}"/>
              </a:ext>
            </a:extLst>
          </p:cNvPr>
          <p:cNvGrpSpPr/>
          <p:nvPr/>
        </p:nvGrpSpPr>
        <p:grpSpPr>
          <a:xfrm>
            <a:off x="1275478" y="3075709"/>
            <a:ext cx="9641044" cy="2803470"/>
            <a:chOff x="0" y="1897322"/>
            <a:chExt cx="11792228" cy="34290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119201-F720-4A7E-A9BE-764AEA3F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97322"/>
              <a:ext cx="4596634" cy="3429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18020AA-15E5-40DB-8161-444312793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0312" y="1897322"/>
              <a:ext cx="3214687" cy="3429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162F40D-8143-473C-86AC-CE53CD62E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5476"/>
            <a:stretch/>
          </p:blipFill>
          <p:spPr>
            <a:xfrm>
              <a:off x="7898677" y="1897323"/>
              <a:ext cx="3893551" cy="34290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42C204B-1116-4E1F-9EB9-1C69AF4B484E}"/>
              </a:ext>
            </a:extLst>
          </p:cNvPr>
          <p:cNvSpPr txBox="1"/>
          <p:nvPr/>
        </p:nvSpPr>
        <p:spPr>
          <a:xfrm>
            <a:off x="761998" y="2479899"/>
            <a:ext cx="912495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동일 대학원 내에서도 연구실 범주화가 되어있지 않음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4651E7-4982-4043-8E82-B37C2CC1967B}"/>
              </a:ext>
            </a:extLst>
          </p:cNvPr>
          <p:cNvSpPr txBox="1"/>
          <p:nvPr/>
        </p:nvSpPr>
        <p:spPr>
          <a:xfrm>
            <a:off x="3777678" y="206584"/>
            <a:ext cx="817723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고객을 대학원 지망생으로 한정한다면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앞 슬라이드에서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언급했어야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 함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2979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Background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820098-10DB-4F37-8C3B-974972CE0715}"/>
              </a:ext>
            </a:extLst>
          </p:cNvPr>
          <p:cNvGrpSpPr/>
          <p:nvPr/>
        </p:nvGrpSpPr>
        <p:grpSpPr>
          <a:xfrm>
            <a:off x="761999" y="1441076"/>
            <a:ext cx="9829804" cy="995936"/>
            <a:chOff x="761996" y="2691000"/>
            <a:chExt cx="9829804" cy="99593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5EBD6F-69E0-40E9-B6BE-EA1FD11BBE76}"/>
                </a:ext>
              </a:extLst>
            </p:cNvPr>
            <p:cNvSpPr txBox="1"/>
            <p:nvPr/>
          </p:nvSpPr>
          <p:spPr>
            <a:xfrm>
              <a:off x="761997" y="2691000"/>
              <a:ext cx="982980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28374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넓은 범주에서 확인하면</a:t>
              </a:r>
              <a:r>
                <a:rPr lang="en-US" altLang="ko-KR" sz="2000" dirty="0">
                  <a:solidFill>
                    <a:srgbClr val="28374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rgbClr val="00B0F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동일 대학 내</a:t>
              </a:r>
              <a:r>
                <a:rPr lang="ko-KR" altLang="en-US" sz="2000" dirty="0">
                  <a:solidFill>
                    <a:srgbClr val="28374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에서도 </a:t>
              </a:r>
              <a:r>
                <a:rPr lang="ko-KR" altLang="en-US" sz="2000" dirty="0">
                  <a:solidFill>
                    <a:srgbClr val="00B0F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유사한 연구를 진행</a:t>
              </a:r>
              <a:r>
                <a:rPr lang="ko-KR" altLang="en-US" sz="2000" dirty="0">
                  <a:solidFill>
                    <a:srgbClr val="28374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하고 있는 연구실들이 존재</a:t>
              </a:r>
              <a:endPara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29E7C5-0C57-4FA7-AC64-F13FFC081B35}"/>
                </a:ext>
              </a:extLst>
            </p:cNvPr>
            <p:cNvSpPr txBox="1"/>
            <p:nvPr/>
          </p:nvSpPr>
          <p:spPr>
            <a:xfrm>
              <a:off x="761996" y="3286826"/>
              <a:ext cx="982980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28374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따라서 </a:t>
              </a:r>
              <a:r>
                <a:rPr lang="ko-KR" altLang="en-US" sz="2000" dirty="0">
                  <a:solidFill>
                    <a:srgbClr val="00B0F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다양한 대학 연구실</a:t>
              </a:r>
              <a:r>
                <a:rPr lang="ko-KR" altLang="en-US" sz="2000" dirty="0">
                  <a:solidFill>
                    <a:srgbClr val="28374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들을 모아보면</a:t>
              </a:r>
              <a:r>
                <a:rPr lang="en-US" altLang="ko-KR" sz="2000" dirty="0">
                  <a:solidFill>
                    <a:srgbClr val="28374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rgbClr val="28374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유사한 연구를 진행하는 연구실들이 많을 것</a:t>
              </a:r>
              <a:endPara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C4030E36-58F4-4530-BE10-2F865417111F}"/>
              </a:ext>
            </a:extLst>
          </p:cNvPr>
          <p:cNvGrpSpPr/>
          <p:nvPr/>
        </p:nvGrpSpPr>
        <p:grpSpPr>
          <a:xfrm>
            <a:off x="1574257" y="2961909"/>
            <a:ext cx="8205285" cy="2664612"/>
            <a:chOff x="761999" y="3039178"/>
            <a:chExt cx="8205285" cy="2664612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9ABB7CD-E367-40AC-955C-21CCEC356CEB}"/>
                </a:ext>
              </a:extLst>
            </p:cNvPr>
            <p:cNvGrpSpPr/>
            <p:nvPr/>
          </p:nvGrpSpPr>
          <p:grpSpPr>
            <a:xfrm>
              <a:off x="761999" y="3039178"/>
              <a:ext cx="2085340" cy="2664612"/>
              <a:chOff x="2151595" y="3042692"/>
              <a:chExt cx="2085340" cy="2664612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4D41369-DB4E-4A5F-A7BA-D8C1C0437744}"/>
                  </a:ext>
                </a:extLst>
              </p:cNvPr>
              <p:cNvGrpSpPr/>
              <p:nvPr/>
            </p:nvGrpSpPr>
            <p:grpSpPr>
              <a:xfrm>
                <a:off x="2151595" y="3042692"/>
                <a:ext cx="2085340" cy="804736"/>
                <a:chOff x="2151595" y="3042692"/>
                <a:chExt cx="2085340" cy="804736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0C774BFF-04BF-4891-A2AE-C6CD3A21EB91}"/>
                    </a:ext>
                  </a:extLst>
                </p:cNvPr>
                <p:cNvGrpSpPr/>
                <p:nvPr/>
              </p:nvGrpSpPr>
              <p:grpSpPr>
                <a:xfrm>
                  <a:off x="2151595" y="3182737"/>
                  <a:ext cx="939568" cy="508688"/>
                  <a:chOff x="2151595" y="3182737"/>
                  <a:chExt cx="939568" cy="508688"/>
                </a:xfrm>
              </p:grpSpPr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C546FE16-1542-4979-81D6-9065BB5D9CB8}"/>
                      </a:ext>
                    </a:extLst>
                  </p:cNvPr>
                  <p:cNvSpPr/>
                  <p:nvPr/>
                </p:nvSpPr>
                <p:spPr>
                  <a:xfrm>
                    <a:off x="2367035" y="3182737"/>
                    <a:ext cx="508688" cy="508688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F7650E7-1552-48D6-A687-877520338BAB}"/>
                      </a:ext>
                    </a:extLst>
                  </p:cNvPr>
                  <p:cNvSpPr txBox="1"/>
                  <p:nvPr/>
                </p:nvSpPr>
                <p:spPr>
                  <a:xfrm>
                    <a:off x="2151595" y="3309906"/>
                    <a:ext cx="93956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solidFill>
                          <a:srgbClr val="283747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A </a:t>
                    </a:r>
                    <a:r>
                      <a:rPr lang="ko-KR" altLang="en-US" sz="1100" dirty="0">
                        <a:solidFill>
                          <a:srgbClr val="283747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대학</a:t>
                    </a:r>
                    <a:endParaRPr lang="en-US" altLang="ko-KR" sz="1100" dirty="0">
                      <a:solidFill>
                        <a:srgbClr val="283747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091C5D9D-0F47-422F-82DA-9F166FEB4345}"/>
                    </a:ext>
                  </a:extLst>
                </p:cNvPr>
                <p:cNvGrpSpPr/>
                <p:nvPr/>
              </p:nvGrpSpPr>
              <p:grpSpPr>
                <a:xfrm>
                  <a:off x="3346779" y="3042692"/>
                  <a:ext cx="890156" cy="804736"/>
                  <a:chOff x="5870750" y="3015994"/>
                  <a:chExt cx="890156" cy="804736"/>
                </a:xfrm>
              </p:grpSpPr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127F4D9E-0F8F-4552-BAEF-3494078D069B}"/>
                      </a:ext>
                    </a:extLst>
                  </p:cNvPr>
                  <p:cNvGrpSpPr/>
                  <p:nvPr/>
                </p:nvGrpSpPr>
                <p:grpSpPr>
                  <a:xfrm>
                    <a:off x="5870750" y="3021312"/>
                    <a:ext cx="225250" cy="799418"/>
                    <a:chOff x="2611869" y="3029291"/>
                    <a:chExt cx="225250" cy="799418"/>
                  </a:xfrm>
                  <a:solidFill>
                    <a:schemeClr val="accent4">
                      <a:lumMod val="75000"/>
                    </a:schemeClr>
                  </a:solidFill>
                </p:grpSpPr>
                <p:sp>
                  <p:nvSpPr>
                    <p:cNvPr id="33" name="타원 32">
                      <a:extLst>
                        <a:ext uri="{FF2B5EF4-FFF2-40B4-BE49-F238E27FC236}">
                          <a16:creationId xmlns:a16="http://schemas.microsoft.com/office/drawing/2014/main" id="{BCDC4438-9FB3-49EF-929C-ACE07C8D7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316375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타원 33">
                      <a:extLst>
                        <a:ext uri="{FF2B5EF4-FFF2-40B4-BE49-F238E27FC236}">
                          <a16:creationId xmlns:a16="http://schemas.microsoft.com/office/drawing/2014/main" id="{FC5744FA-FE82-4EA5-B888-CCD12653E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029291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5" name="타원 34">
                      <a:extLst>
                        <a:ext uri="{FF2B5EF4-FFF2-40B4-BE49-F238E27FC236}">
                          <a16:creationId xmlns:a16="http://schemas.microsoft.com/office/drawing/2014/main" id="{7067F009-D972-4E4A-B690-187B6F462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603459"/>
                      <a:ext cx="225250" cy="22525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B87EAE1A-FB71-4F61-8987-47737F4FCD2A}"/>
                      </a:ext>
                    </a:extLst>
                  </p:cNvPr>
                  <p:cNvGrpSpPr/>
                  <p:nvPr/>
                </p:nvGrpSpPr>
                <p:grpSpPr>
                  <a:xfrm>
                    <a:off x="6204125" y="3015994"/>
                    <a:ext cx="225250" cy="799418"/>
                    <a:chOff x="2611869" y="3029291"/>
                    <a:chExt cx="225250" cy="799418"/>
                  </a:xfrm>
                  <a:solidFill>
                    <a:schemeClr val="accent4">
                      <a:lumMod val="75000"/>
                    </a:schemeClr>
                  </a:solidFill>
                </p:grpSpPr>
                <p:sp>
                  <p:nvSpPr>
                    <p:cNvPr id="52" name="타원 51">
                      <a:extLst>
                        <a:ext uri="{FF2B5EF4-FFF2-40B4-BE49-F238E27FC236}">
                          <a16:creationId xmlns:a16="http://schemas.microsoft.com/office/drawing/2014/main" id="{81FB1E49-1251-49C4-8C61-7081A0B3B5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316375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3" name="타원 52">
                      <a:extLst>
                        <a:ext uri="{FF2B5EF4-FFF2-40B4-BE49-F238E27FC236}">
                          <a16:creationId xmlns:a16="http://schemas.microsoft.com/office/drawing/2014/main" id="{A8F0F523-26A9-414F-81FB-1DA9D944D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029291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타원 53">
                      <a:extLst>
                        <a:ext uri="{FF2B5EF4-FFF2-40B4-BE49-F238E27FC236}">
                          <a16:creationId xmlns:a16="http://schemas.microsoft.com/office/drawing/2014/main" id="{B3DDA9CB-DFD7-4B46-A3C1-9FB055F908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603459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8063098D-FC78-4694-B056-4D226FF7FD1F}"/>
                      </a:ext>
                    </a:extLst>
                  </p:cNvPr>
                  <p:cNvGrpSpPr/>
                  <p:nvPr/>
                </p:nvGrpSpPr>
                <p:grpSpPr>
                  <a:xfrm>
                    <a:off x="6535656" y="3015994"/>
                    <a:ext cx="225250" cy="799418"/>
                    <a:chOff x="2611869" y="3029291"/>
                    <a:chExt cx="225250" cy="799418"/>
                  </a:xfrm>
                  <a:solidFill>
                    <a:schemeClr val="accent4">
                      <a:lumMod val="75000"/>
                    </a:schemeClr>
                  </a:solidFill>
                </p:grpSpPr>
                <p:sp>
                  <p:nvSpPr>
                    <p:cNvPr id="56" name="타원 55">
                      <a:extLst>
                        <a:ext uri="{FF2B5EF4-FFF2-40B4-BE49-F238E27FC236}">
                          <a16:creationId xmlns:a16="http://schemas.microsoft.com/office/drawing/2014/main" id="{293A7ED3-4AF4-401E-AA8B-F0320FE15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316375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" name="타원 56">
                      <a:extLst>
                        <a:ext uri="{FF2B5EF4-FFF2-40B4-BE49-F238E27FC236}">
                          <a16:creationId xmlns:a16="http://schemas.microsoft.com/office/drawing/2014/main" id="{213F3F94-6C39-4026-AACF-0C38CECF1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029291"/>
                      <a:ext cx="225250" cy="22525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8" name="타원 57">
                      <a:extLst>
                        <a:ext uri="{FF2B5EF4-FFF2-40B4-BE49-F238E27FC236}">
                          <a16:creationId xmlns:a16="http://schemas.microsoft.com/office/drawing/2014/main" id="{CAB974C7-9798-4BCB-8642-32412A5115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603459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5162A42-7A67-43D9-96AA-A81C7104E834}"/>
                  </a:ext>
                </a:extLst>
              </p:cNvPr>
              <p:cNvGrpSpPr/>
              <p:nvPr/>
            </p:nvGrpSpPr>
            <p:grpSpPr>
              <a:xfrm>
                <a:off x="2151595" y="3965725"/>
                <a:ext cx="2085340" cy="804736"/>
                <a:chOff x="2151595" y="3965725"/>
                <a:chExt cx="2085340" cy="804736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75A55412-324F-4AF0-A7E6-CDEAAECD9244}"/>
                    </a:ext>
                  </a:extLst>
                </p:cNvPr>
                <p:cNvGrpSpPr/>
                <p:nvPr/>
              </p:nvGrpSpPr>
              <p:grpSpPr>
                <a:xfrm>
                  <a:off x="2151595" y="4114645"/>
                  <a:ext cx="939568" cy="508688"/>
                  <a:chOff x="2151595" y="4114645"/>
                  <a:chExt cx="939568" cy="508688"/>
                </a:xfrm>
              </p:grpSpPr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C9CBDFF8-0AA6-4150-83DB-B57FCE256CDC}"/>
                      </a:ext>
                    </a:extLst>
                  </p:cNvPr>
                  <p:cNvSpPr/>
                  <p:nvPr/>
                </p:nvSpPr>
                <p:spPr>
                  <a:xfrm>
                    <a:off x="2367035" y="4114645"/>
                    <a:ext cx="508688" cy="508688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F612290-CE6C-4637-9E53-7BF9883A9ABE}"/>
                      </a:ext>
                    </a:extLst>
                  </p:cNvPr>
                  <p:cNvSpPr txBox="1"/>
                  <p:nvPr/>
                </p:nvSpPr>
                <p:spPr>
                  <a:xfrm>
                    <a:off x="2151595" y="4237288"/>
                    <a:ext cx="93956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solidFill>
                          <a:srgbClr val="283747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B </a:t>
                    </a:r>
                    <a:r>
                      <a:rPr lang="ko-KR" altLang="en-US" sz="1100" dirty="0">
                        <a:solidFill>
                          <a:srgbClr val="283747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대학</a:t>
                    </a:r>
                    <a:endParaRPr lang="en-US" altLang="ko-KR" sz="1100" dirty="0">
                      <a:solidFill>
                        <a:srgbClr val="283747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1BCE9DAC-0DD7-4415-9022-82B642B7FF2B}"/>
                    </a:ext>
                  </a:extLst>
                </p:cNvPr>
                <p:cNvGrpSpPr/>
                <p:nvPr/>
              </p:nvGrpSpPr>
              <p:grpSpPr>
                <a:xfrm>
                  <a:off x="3346779" y="3965725"/>
                  <a:ext cx="890156" cy="804736"/>
                  <a:chOff x="5870750" y="3015994"/>
                  <a:chExt cx="890156" cy="804736"/>
                </a:xfrm>
              </p:grpSpPr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9318623A-2E9D-4801-8B06-6767D050C380}"/>
                      </a:ext>
                    </a:extLst>
                  </p:cNvPr>
                  <p:cNvGrpSpPr/>
                  <p:nvPr/>
                </p:nvGrpSpPr>
                <p:grpSpPr>
                  <a:xfrm>
                    <a:off x="5870750" y="3021312"/>
                    <a:ext cx="225250" cy="799418"/>
                    <a:chOff x="2611869" y="3029291"/>
                    <a:chExt cx="225250" cy="799418"/>
                  </a:xfrm>
                  <a:solidFill>
                    <a:schemeClr val="accent4">
                      <a:lumMod val="75000"/>
                    </a:schemeClr>
                  </a:solidFill>
                </p:grpSpPr>
                <p:sp>
                  <p:nvSpPr>
                    <p:cNvPr id="70" name="타원 69">
                      <a:extLst>
                        <a:ext uri="{FF2B5EF4-FFF2-40B4-BE49-F238E27FC236}">
                          <a16:creationId xmlns:a16="http://schemas.microsoft.com/office/drawing/2014/main" id="{C37D0B05-E3EB-4B57-8896-5CEA11325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316375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" name="타원 70">
                      <a:extLst>
                        <a:ext uri="{FF2B5EF4-FFF2-40B4-BE49-F238E27FC236}">
                          <a16:creationId xmlns:a16="http://schemas.microsoft.com/office/drawing/2014/main" id="{5314EEC5-3219-4115-ACA1-0D174D881C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029291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148500D7-51CA-4A3A-85D2-56B8EEDA8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603459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ECE859F5-CF16-4662-B5B0-DE6E0A070E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125" y="3015994"/>
                    <a:ext cx="225250" cy="799418"/>
                    <a:chOff x="2611869" y="3029291"/>
                    <a:chExt cx="225250" cy="799418"/>
                  </a:xfrm>
                  <a:solidFill>
                    <a:schemeClr val="accent4">
                      <a:lumMod val="75000"/>
                    </a:schemeClr>
                  </a:solidFill>
                </p:grpSpPr>
                <p:sp>
                  <p:nvSpPr>
                    <p:cNvPr id="67" name="타원 66">
                      <a:extLst>
                        <a:ext uri="{FF2B5EF4-FFF2-40B4-BE49-F238E27FC236}">
                          <a16:creationId xmlns:a16="http://schemas.microsoft.com/office/drawing/2014/main" id="{75FEB3C8-5E1D-4EBD-9E9F-E81F85F72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316375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8" name="타원 67">
                      <a:extLst>
                        <a:ext uri="{FF2B5EF4-FFF2-40B4-BE49-F238E27FC236}">
                          <a16:creationId xmlns:a16="http://schemas.microsoft.com/office/drawing/2014/main" id="{52BAF870-75F3-40EC-9048-3D1241EB0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029291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타원 68">
                      <a:extLst>
                        <a:ext uri="{FF2B5EF4-FFF2-40B4-BE49-F238E27FC236}">
                          <a16:creationId xmlns:a16="http://schemas.microsoft.com/office/drawing/2014/main" id="{6554CE0C-4979-4D4F-B14F-C47B64BE5E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603459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47AA1BD4-1F34-4D13-988B-EBFD088193FD}"/>
                      </a:ext>
                    </a:extLst>
                  </p:cNvPr>
                  <p:cNvGrpSpPr/>
                  <p:nvPr/>
                </p:nvGrpSpPr>
                <p:grpSpPr>
                  <a:xfrm>
                    <a:off x="6535656" y="3015994"/>
                    <a:ext cx="225250" cy="799418"/>
                    <a:chOff x="2611869" y="3029291"/>
                    <a:chExt cx="225250" cy="799418"/>
                  </a:xfrm>
                  <a:solidFill>
                    <a:schemeClr val="accent4">
                      <a:lumMod val="75000"/>
                    </a:schemeClr>
                  </a:solidFill>
                </p:grpSpPr>
                <p:sp>
                  <p:nvSpPr>
                    <p:cNvPr id="64" name="타원 63">
                      <a:extLst>
                        <a:ext uri="{FF2B5EF4-FFF2-40B4-BE49-F238E27FC236}">
                          <a16:creationId xmlns:a16="http://schemas.microsoft.com/office/drawing/2014/main" id="{43A658AD-3360-48E5-B172-31FD301CB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316375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타원 64">
                      <a:extLst>
                        <a:ext uri="{FF2B5EF4-FFF2-40B4-BE49-F238E27FC236}">
                          <a16:creationId xmlns:a16="http://schemas.microsoft.com/office/drawing/2014/main" id="{F2C0DECC-807E-4949-B935-F2F862B12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029291"/>
                      <a:ext cx="225250" cy="22525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타원 65">
                      <a:extLst>
                        <a:ext uri="{FF2B5EF4-FFF2-40B4-BE49-F238E27FC236}">
                          <a16:creationId xmlns:a16="http://schemas.microsoft.com/office/drawing/2014/main" id="{7D309DBC-B2D6-4AC9-97DA-E0A975930D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603459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06D15B03-4F64-4939-8771-C8AB1D96C81F}"/>
                  </a:ext>
                </a:extLst>
              </p:cNvPr>
              <p:cNvGrpSpPr/>
              <p:nvPr/>
            </p:nvGrpSpPr>
            <p:grpSpPr>
              <a:xfrm>
                <a:off x="2151595" y="4902568"/>
                <a:ext cx="2085340" cy="804736"/>
                <a:chOff x="2151595" y="4902568"/>
                <a:chExt cx="2085340" cy="804736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B60AEB61-2209-4E2C-8CAE-57E610021B96}"/>
                    </a:ext>
                  </a:extLst>
                </p:cNvPr>
                <p:cNvGrpSpPr/>
                <p:nvPr/>
              </p:nvGrpSpPr>
              <p:grpSpPr>
                <a:xfrm>
                  <a:off x="2151595" y="5046553"/>
                  <a:ext cx="939568" cy="508688"/>
                  <a:chOff x="2151595" y="5046553"/>
                  <a:chExt cx="939568" cy="508688"/>
                </a:xfrm>
              </p:grpSpPr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52450F4D-7698-4440-A077-39AF8E4F421E}"/>
                      </a:ext>
                    </a:extLst>
                  </p:cNvPr>
                  <p:cNvSpPr/>
                  <p:nvPr/>
                </p:nvSpPr>
                <p:spPr>
                  <a:xfrm>
                    <a:off x="2367035" y="5046553"/>
                    <a:ext cx="508688" cy="50868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201A1E9-20A8-4AFB-97BA-67AAB2AE4BC9}"/>
                      </a:ext>
                    </a:extLst>
                  </p:cNvPr>
                  <p:cNvSpPr txBox="1"/>
                  <p:nvPr/>
                </p:nvSpPr>
                <p:spPr>
                  <a:xfrm>
                    <a:off x="2151595" y="5168323"/>
                    <a:ext cx="93956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solidFill>
                          <a:srgbClr val="283747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C </a:t>
                    </a:r>
                    <a:r>
                      <a:rPr lang="ko-KR" altLang="en-US" sz="1100" dirty="0">
                        <a:solidFill>
                          <a:srgbClr val="283747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대학</a:t>
                    </a:r>
                    <a:endParaRPr lang="en-US" altLang="ko-KR" sz="1100" dirty="0">
                      <a:solidFill>
                        <a:srgbClr val="283747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2B0619C7-B034-4C5E-9816-4F699B8D909A}"/>
                    </a:ext>
                  </a:extLst>
                </p:cNvPr>
                <p:cNvGrpSpPr/>
                <p:nvPr/>
              </p:nvGrpSpPr>
              <p:grpSpPr>
                <a:xfrm>
                  <a:off x="3346779" y="4902568"/>
                  <a:ext cx="890156" cy="804736"/>
                  <a:chOff x="5870750" y="3015994"/>
                  <a:chExt cx="890156" cy="804736"/>
                </a:xfrm>
              </p:grpSpPr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D1C49C28-B9CB-4F58-9608-4D9C0000523D}"/>
                      </a:ext>
                    </a:extLst>
                  </p:cNvPr>
                  <p:cNvGrpSpPr/>
                  <p:nvPr/>
                </p:nvGrpSpPr>
                <p:grpSpPr>
                  <a:xfrm>
                    <a:off x="5870750" y="3021312"/>
                    <a:ext cx="225250" cy="799418"/>
                    <a:chOff x="2611869" y="3029291"/>
                    <a:chExt cx="225250" cy="799418"/>
                  </a:xfrm>
                  <a:solidFill>
                    <a:schemeClr val="accent4">
                      <a:lumMod val="75000"/>
                    </a:schemeClr>
                  </a:solidFill>
                </p:grpSpPr>
                <p:sp>
                  <p:nvSpPr>
                    <p:cNvPr id="83" name="타원 82">
                      <a:extLst>
                        <a:ext uri="{FF2B5EF4-FFF2-40B4-BE49-F238E27FC236}">
                          <a16:creationId xmlns:a16="http://schemas.microsoft.com/office/drawing/2014/main" id="{C5A09830-A6ED-44F7-BE8B-CBF093A0C6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316375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4" name="타원 83">
                      <a:extLst>
                        <a:ext uri="{FF2B5EF4-FFF2-40B4-BE49-F238E27FC236}">
                          <a16:creationId xmlns:a16="http://schemas.microsoft.com/office/drawing/2014/main" id="{0867758A-C8E8-4464-B463-82F802E04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029291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타원 84">
                      <a:extLst>
                        <a:ext uri="{FF2B5EF4-FFF2-40B4-BE49-F238E27FC236}">
                          <a16:creationId xmlns:a16="http://schemas.microsoft.com/office/drawing/2014/main" id="{75BA5F90-BA70-4702-AC6C-8807C9A56B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603459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82FFFEE-C6EB-41C8-8543-3780E9E3F997}"/>
                      </a:ext>
                    </a:extLst>
                  </p:cNvPr>
                  <p:cNvGrpSpPr/>
                  <p:nvPr/>
                </p:nvGrpSpPr>
                <p:grpSpPr>
                  <a:xfrm>
                    <a:off x="6204125" y="3015994"/>
                    <a:ext cx="225250" cy="799418"/>
                    <a:chOff x="2611869" y="3029291"/>
                    <a:chExt cx="225250" cy="799418"/>
                  </a:xfrm>
                  <a:solidFill>
                    <a:schemeClr val="accent4">
                      <a:lumMod val="75000"/>
                    </a:schemeClr>
                  </a:solidFill>
                </p:grpSpPr>
                <p:sp>
                  <p:nvSpPr>
                    <p:cNvPr id="80" name="타원 79">
                      <a:extLst>
                        <a:ext uri="{FF2B5EF4-FFF2-40B4-BE49-F238E27FC236}">
                          <a16:creationId xmlns:a16="http://schemas.microsoft.com/office/drawing/2014/main" id="{91272288-4B7C-4F5B-8633-669A56AB21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316375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1" name="타원 80">
                      <a:extLst>
                        <a:ext uri="{FF2B5EF4-FFF2-40B4-BE49-F238E27FC236}">
                          <a16:creationId xmlns:a16="http://schemas.microsoft.com/office/drawing/2014/main" id="{8A83DA5B-5368-4936-9515-033A7CEB72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029291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타원 81">
                      <a:extLst>
                        <a:ext uri="{FF2B5EF4-FFF2-40B4-BE49-F238E27FC236}">
                          <a16:creationId xmlns:a16="http://schemas.microsoft.com/office/drawing/2014/main" id="{8D2AAA89-4EBE-4E3B-A3FE-C3701FBA22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603459"/>
                      <a:ext cx="225250" cy="22525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94EFE48D-9B6A-48A6-A809-E29CC9CC38C1}"/>
                      </a:ext>
                    </a:extLst>
                  </p:cNvPr>
                  <p:cNvGrpSpPr/>
                  <p:nvPr/>
                </p:nvGrpSpPr>
                <p:grpSpPr>
                  <a:xfrm>
                    <a:off x="6535656" y="3015994"/>
                    <a:ext cx="225250" cy="799418"/>
                    <a:chOff x="2611869" y="3029291"/>
                    <a:chExt cx="225250" cy="799418"/>
                  </a:xfrm>
                  <a:solidFill>
                    <a:schemeClr val="accent4">
                      <a:lumMod val="75000"/>
                    </a:schemeClr>
                  </a:solidFill>
                </p:grpSpPr>
                <p:sp>
                  <p:nvSpPr>
                    <p:cNvPr id="77" name="타원 76">
                      <a:extLst>
                        <a:ext uri="{FF2B5EF4-FFF2-40B4-BE49-F238E27FC236}">
                          <a16:creationId xmlns:a16="http://schemas.microsoft.com/office/drawing/2014/main" id="{DC9CC8C8-C4FE-4062-8BC8-8A8B582FA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316375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8" name="타원 77">
                      <a:extLst>
                        <a:ext uri="{FF2B5EF4-FFF2-40B4-BE49-F238E27FC236}">
                          <a16:creationId xmlns:a16="http://schemas.microsoft.com/office/drawing/2014/main" id="{31F02D29-1DD3-4833-B785-75128BB598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029291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타원 78">
                      <a:extLst>
                        <a:ext uri="{FF2B5EF4-FFF2-40B4-BE49-F238E27FC236}">
                          <a16:creationId xmlns:a16="http://schemas.microsoft.com/office/drawing/2014/main" id="{F52C947C-DF2D-43F2-A32D-CEF4A5C1E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1869" y="3603459"/>
                      <a:ext cx="225250" cy="225250"/>
                    </a:xfrm>
                    <a:prstGeom prst="ellipse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3353210B-A0F0-489D-B3BE-D58FDDA0BB68}"/>
                </a:ext>
              </a:extLst>
            </p:cNvPr>
            <p:cNvGrpSpPr/>
            <p:nvPr/>
          </p:nvGrpSpPr>
          <p:grpSpPr>
            <a:xfrm>
              <a:off x="6881944" y="3044496"/>
              <a:ext cx="2085340" cy="2659294"/>
              <a:chOff x="6719293" y="2680328"/>
              <a:chExt cx="2085340" cy="2659294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037C8209-722E-477D-A31D-70025CC08FD7}"/>
                  </a:ext>
                </a:extLst>
              </p:cNvPr>
              <p:cNvSpPr/>
              <p:nvPr/>
            </p:nvSpPr>
            <p:spPr>
              <a:xfrm>
                <a:off x="6934733" y="2820373"/>
                <a:ext cx="508688" cy="508688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7B5360D-B1C0-4DDB-9172-60353C63582E}"/>
                  </a:ext>
                </a:extLst>
              </p:cNvPr>
              <p:cNvSpPr txBox="1"/>
              <p:nvPr/>
            </p:nvSpPr>
            <p:spPr>
              <a:xfrm>
                <a:off x="6719293" y="2947542"/>
                <a:ext cx="939568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rgbClr val="283747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 </a:t>
                </a:r>
                <a:r>
                  <a:rPr lang="ko-KR" altLang="en-US" sz="1100" dirty="0">
                    <a:solidFill>
                      <a:srgbClr val="283747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대학</a:t>
                </a:r>
                <a:endParaRPr lang="en-US" altLang="ko-KR" sz="1100" dirty="0">
                  <a:solidFill>
                    <a:srgbClr val="28374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08108E0C-573B-4E4C-987F-D052F5AA936F}"/>
                  </a:ext>
                </a:extLst>
              </p:cNvPr>
              <p:cNvSpPr/>
              <p:nvPr/>
            </p:nvSpPr>
            <p:spPr>
              <a:xfrm>
                <a:off x="7914477" y="3259814"/>
                <a:ext cx="225250" cy="22525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14DAE3ED-C3DD-409C-9F66-7231822F753C}"/>
                  </a:ext>
                </a:extLst>
              </p:cNvPr>
              <p:cNvSpPr/>
              <p:nvPr/>
            </p:nvSpPr>
            <p:spPr>
              <a:xfrm>
                <a:off x="8579383" y="2680328"/>
                <a:ext cx="225250" cy="22525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AAAC3CDE-7446-4449-A22A-BC29213B4E60}"/>
                  </a:ext>
                </a:extLst>
              </p:cNvPr>
              <p:cNvSpPr/>
              <p:nvPr/>
            </p:nvSpPr>
            <p:spPr>
              <a:xfrm>
                <a:off x="8579383" y="3254496"/>
                <a:ext cx="225250" cy="2252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DA16750B-A19C-464F-BB30-839F7665E0E6}"/>
                  </a:ext>
                </a:extLst>
              </p:cNvPr>
              <p:cNvSpPr/>
              <p:nvPr/>
            </p:nvSpPr>
            <p:spPr>
              <a:xfrm>
                <a:off x="6934733" y="3752281"/>
                <a:ext cx="508688" cy="50868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EB5AA69-D53D-4360-A9C1-7A854374F6DF}"/>
                  </a:ext>
                </a:extLst>
              </p:cNvPr>
              <p:cNvSpPr txBox="1"/>
              <p:nvPr/>
            </p:nvSpPr>
            <p:spPr>
              <a:xfrm>
                <a:off x="6719293" y="3874924"/>
                <a:ext cx="939568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rgbClr val="283747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B </a:t>
                </a:r>
                <a:r>
                  <a:rPr lang="ko-KR" altLang="en-US" sz="1100" dirty="0">
                    <a:solidFill>
                      <a:srgbClr val="283747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대학</a:t>
                </a:r>
                <a:endParaRPr lang="en-US" altLang="ko-KR" sz="1100" dirty="0">
                  <a:solidFill>
                    <a:srgbClr val="28374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C4EB5FA6-5B53-4A3A-AC65-F2CC4486F7BE}"/>
                  </a:ext>
                </a:extLst>
              </p:cNvPr>
              <p:cNvSpPr/>
              <p:nvPr/>
            </p:nvSpPr>
            <p:spPr>
              <a:xfrm>
                <a:off x="8247852" y="3603361"/>
                <a:ext cx="225250" cy="22525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B5539B63-BC2B-4F60-9D60-494E09DA64A5}"/>
                  </a:ext>
                </a:extLst>
              </p:cNvPr>
              <p:cNvSpPr/>
              <p:nvPr/>
            </p:nvSpPr>
            <p:spPr>
              <a:xfrm>
                <a:off x="8579383" y="3603361"/>
                <a:ext cx="225250" cy="22525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8C9DF17D-2672-423E-9F46-267CB8E1C128}"/>
                  </a:ext>
                </a:extLst>
              </p:cNvPr>
              <p:cNvSpPr/>
              <p:nvPr/>
            </p:nvSpPr>
            <p:spPr>
              <a:xfrm>
                <a:off x="6934733" y="4684189"/>
                <a:ext cx="508688" cy="50868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A5410B-A9F8-4EBA-A142-4A0522321B70}"/>
                  </a:ext>
                </a:extLst>
              </p:cNvPr>
              <p:cNvSpPr txBox="1"/>
              <p:nvPr/>
            </p:nvSpPr>
            <p:spPr>
              <a:xfrm>
                <a:off x="6719293" y="4805959"/>
                <a:ext cx="939568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rgbClr val="283747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C </a:t>
                </a:r>
                <a:r>
                  <a:rPr lang="ko-KR" altLang="en-US" sz="1100" dirty="0">
                    <a:solidFill>
                      <a:srgbClr val="283747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대학</a:t>
                </a:r>
                <a:endParaRPr lang="en-US" altLang="ko-KR" sz="1100" dirty="0">
                  <a:solidFill>
                    <a:srgbClr val="28374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BB387C6A-B168-4843-910D-A241492B2B04}"/>
                  </a:ext>
                </a:extLst>
              </p:cNvPr>
              <p:cNvSpPr/>
              <p:nvPr/>
            </p:nvSpPr>
            <p:spPr>
              <a:xfrm>
                <a:off x="8247852" y="4827288"/>
                <a:ext cx="225250" cy="22525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E70CC00-48FA-4E20-BBAC-773DBB9E5768}"/>
                  </a:ext>
                </a:extLst>
              </p:cNvPr>
              <p:cNvSpPr/>
              <p:nvPr/>
            </p:nvSpPr>
            <p:spPr>
              <a:xfrm>
                <a:off x="8247852" y="4540204"/>
                <a:ext cx="225250" cy="22525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5902FFA4-4C38-4F48-99DB-95EEE86D9558}"/>
                  </a:ext>
                </a:extLst>
              </p:cNvPr>
              <p:cNvSpPr/>
              <p:nvPr/>
            </p:nvSpPr>
            <p:spPr>
              <a:xfrm>
                <a:off x="8247852" y="5114372"/>
                <a:ext cx="225250" cy="22525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E1347DE1-BEDF-4B1B-BB6F-E47A84EDA9C4}"/>
                </a:ext>
              </a:extLst>
            </p:cNvPr>
            <p:cNvGrpSpPr/>
            <p:nvPr/>
          </p:nvGrpSpPr>
          <p:grpSpPr>
            <a:xfrm>
              <a:off x="3851017" y="3439623"/>
              <a:ext cx="2058538" cy="1746515"/>
              <a:chOff x="3902612" y="3406631"/>
              <a:chExt cx="2058538" cy="1746515"/>
            </a:xfrm>
          </p:grpSpPr>
          <p:pic>
            <p:nvPicPr>
              <p:cNvPr id="46" name="그래픽 45" descr="남자 윤곽선">
                <a:extLst>
                  <a:ext uri="{FF2B5EF4-FFF2-40B4-BE49-F238E27FC236}">
                    <a16:creationId xmlns:a16="http://schemas.microsoft.com/office/drawing/2014/main" id="{12B18883-F3AA-4FE4-B55B-4EA02DCB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02612" y="4238746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E885C9EC-BE2A-43A0-BA57-52FBAD3084B3}"/>
                  </a:ext>
                </a:extLst>
              </p:cNvPr>
              <p:cNvGrpSpPr/>
              <p:nvPr/>
            </p:nvGrpSpPr>
            <p:grpSpPr>
              <a:xfrm>
                <a:off x="4559070" y="3406631"/>
                <a:ext cx="1402080" cy="622783"/>
                <a:chOff x="4559070" y="3406631"/>
                <a:chExt cx="1402080" cy="622783"/>
              </a:xfrm>
            </p:grpSpPr>
            <p:sp>
              <p:nvSpPr>
                <p:cNvPr id="93" name="말풍선: 모서리가 둥근 사각형 92">
                  <a:extLst>
                    <a:ext uri="{FF2B5EF4-FFF2-40B4-BE49-F238E27FC236}">
                      <a16:creationId xmlns:a16="http://schemas.microsoft.com/office/drawing/2014/main" id="{DC828048-1DD7-4F46-A9E1-2F13DB8ED681}"/>
                    </a:ext>
                  </a:extLst>
                </p:cNvPr>
                <p:cNvSpPr/>
                <p:nvPr/>
              </p:nvSpPr>
              <p:spPr>
                <a:xfrm>
                  <a:off x="4559070" y="3406631"/>
                  <a:ext cx="1402080" cy="622783"/>
                </a:xfrm>
                <a:prstGeom prst="wedgeRoundRectCallout">
                  <a:avLst>
                    <a:gd name="adj1" fmla="val -39855"/>
                    <a:gd name="adj2" fmla="val 75959"/>
                    <a:gd name="adj3" fmla="val 16667"/>
                  </a:avLst>
                </a:prstGeom>
                <a:solidFill>
                  <a:schemeClr val="bg1"/>
                </a:solidFill>
                <a:ln>
                  <a:solidFill>
                    <a:srgbClr val="2837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276EB7C0-DC4D-4C12-AB54-F8DD46B19A07}"/>
                    </a:ext>
                  </a:extLst>
                </p:cNvPr>
                <p:cNvGrpSpPr/>
                <p:nvPr/>
              </p:nvGrpSpPr>
              <p:grpSpPr>
                <a:xfrm>
                  <a:off x="4662571" y="3568469"/>
                  <a:ext cx="1052193" cy="307777"/>
                  <a:chOff x="4640352" y="3568469"/>
                  <a:chExt cx="1052193" cy="307777"/>
                </a:xfrm>
              </p:grpSpPr>
              <p:sp>
                <p:nvSpPr>
                  <p:cNvPr id="94" name="타원 93">
                    <a:extLst>
                      <a:ext uri="{FF2B5EF4-FFF2-40B4-BE49-F238E27FC236}">
                        <a16:creationId xmlns:a16="http://schemas.microsoft.com/office/drawing/2014/main" id="{A891FEF8-8EF0-4129-B227-C5BE17A7E0B6}"/>
                      </a:ext>
                    </a:extLst>
                  </p:cNvPr>
                  <p:cNvSpPr/>
                  <p:nvPr/>
                </p:nvSpPr>
                <p:spPr>
                  <a:xfrm>
                    <a:off x="5467295" y="3608550"/>
                    <a:ext cx="225250" cy="225250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212F423D-2B8B-4882-ACAF-433DDD070B74}"/>
                      </a:ext>
                    </a:extLst>
                  </p:cNvPr>
                  <p:cNvSpPr txBox="1"/>
                  <p:nvPr/>
                </p:nvSpPr>
                <p:spPr>
                  <a:xfrm>
                    <a:off x="4640352" y="3568469"/>
                    <a:ext cx="93956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rgbClr val="283747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I want</a:t>
                    </a:r>
                  </a:p>
                </p:txBody>
              </p:sp>
            </p:grpSp>
          </p:grpSp>
        </p:grp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6686CFAF-CD4D-4992-87EE-7CEAE9669927}"/>
              </a:ext>
            </a:extLst>
          </p:cNvPr>
          <p:cNvCxnSpPr>
            <a:cxnSpLocks/>
          </p:cNvCxnSpPr>
          <p:nvPr/>
        </p:nvCxnSpPr>
        <p:spPr>
          <a:xfrm>
            <a:off x="1687260" y="3831969"/>
            <a:ext cx="2199707" cy="0"/>
          </a:xfrm>
          <a:prstGeom prst="line">
            <a:avLst/>
          </a:prstGeom>
          <a:ln w="9525">
            <a:solidFill>
              <a:srgbClr val="283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4EECE30B-B147-48BF-AB22-F455EE41B22A}"/>
              </a:ext>
            </a:extLst>
          </p:cNvPr>
          <p:cNvCxnSpPr>
            <a:cxnSpLocks/>
          </p:cNvCxnSpPr>
          <p:nvPr/>
        </p:nvCxnSpPr>
        <p:spPr>
          <a:xfrm>
            <a:off x="1687260" y="4759069"/>
            <a:ext cx="2199707" cy="0"/>
          </a:xfrm>
          <a:prstGeom prst="line">
            <a:avLst/>
          </a:prstGeom>
          <a:ln w="9525">
            <a:solidFill>
              <a:srgbClr val="283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9268460E-BE40-4E82-8095-C270B86BD829}"/>
              </a:ext>
            </a:extLst>
          </p:cNvPr>
          <p:cNvCxnSpPr>
            <a:cxnSpLocks/>
          </p:cNvCxnSpPr>
          <p:nvPr/>
        </p:nvCxnSpPr>
        <p:spPr>
          <a:xfrm>
            <a:off x="7789532" y="3831969"/>
            <a:ext cx="2199707" cy="0"/>
          </a:xfrm>
          <a:prstGeom prst="line">
            <a:avLst/>
          </a:prstGeom>
          <a:ln w="9525">
            <a:solidFill>
              <a:srgbClr val="283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4BADA261-9BA7-4B64-BE9D-920EAB4977C9}"/>
              </a:ext>
            </a:extLst>
          </p:cNvPr>
          <p:cNvCxnSpPr>
            <a:cxnSpLocks/>
          </p:cNvCxnSpPr>
          <p:nvPr/>
        </p:nvCxnSpPr>
        <p:spPr>
          <a:xfrm>
            <a:off x="7789532" y="4759069"/>
            <a:ext cx="2199707" cy="0"/>
          </a:xfrm>
          <a:prstGeom prst="line">
            <a:avLst/>
          </a:prstGeom>
          <a:ln w="9525">
            <a:solidFill>
              <a:srgbClr val="283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70DA22D4-39A4-416B-87DC-ADC1F710C0AC}"/>
              </a:ext>
            </a:extLst>
          </p:cNvPr>
          <p:cNvSpPr/>
          <p:nvPr/>
        </p:nvSpPr>
        <p:spPr>
          <a:xfrm>
            <a:off x="2838450" y="3043238"/>
            <a:ext cx="790575" cy="2490787"/>
          </a:xfrm>
          <a:custGeom>
            <a:avLst/>
            <a:gdLst>
              <a:gd name="connsiteX0" fmla="*/ 47625 w 790575"/>
              <a:gd name="connsiteY0" fmla="*/ 33337 h 2490787"/>
              <a:gd name="connsiteX1" fmla="*/ 114300 w 790575"/>
              <a:gd name="connsiteY1" fmla="*/ 9525 h 2490787"/>
              <a:gd name="connsiteX2" fmla="*/ 228600 w 790575"/>
              <a:gd name="connsiteY2" fmla="*/ 0 h 2490787"/>
              <a:gd name="connsiteX3" fmla="*/ 642938 w 790575"/>
              <a:gd name="connsiteY3" fmla="*/ 28575 h 2490787"/>
              <a:gd name="connsiteX4" fmla="*/ 709613 w 790575"/>
              <a:gd name="connsiteY4" fmla="*/ 47625 h 2490787"/>
              <a:gd name="connsiteX5" fmla="*/ 752475 w 790575"/>
              <a:gd name="connsiteY5" fmla="*/ 85725 h 2490787"/>
              <a:gd name="connsiteX6" fmla="*/ 766763 w 790575"/>
              <a:gd name="connsiteY6" fmla="*/ 128587 h 2490787"/>
              <a:gd name="connsiteX7" fmla="*/ 752475 w 790575"/>
              <a:gd name="connsiteY7" fmla="*/ 209550 h 2490787"/>
              <a:gd name="connsiteX8" fmla="*/ 714375 w 790575"/>
              <a:gd name="connsiteY8" fmla="*/ 247650 h 2490787"/>
              <a:gd name="connsiteX9" fmla="*/ 666750 w 790575"/>
              <a:gd name="connsiteY9" fmla="*/ 266700 h 2490787"/>
              <a:gd name="connsiteX10" fmla="*/ 438150 w 790575"/>
              <a:gd name="connsiteY10" fmla="*/ 285750 h 2490787"/>
              <a:gd name="connsiteX11" fmla="*/ 261938 w 790575"/>
              <a:gd name="connsiteY11" fmla="*/ 304800 h 2490787"/>
              <a:gd name="connsiteX12" fmla="*/ 204788 w 790575"/>
              <a:gd name="connsiteY12" fmla="*/ 314325 h 2490787"/>
              <a:gd name="connsiteX13" fmla="*/ 123825 w 790575"/>
              <a:gd name="connsiteY13" fmla="*/ 323850 h 2490787"/>
              <a:gd name="connsiteX14" fmla="*/ 47625 w 790575"/>
              <a:gd name="connsiteY14" fmla="*/ 347662 h 2490787"/>
              <a:gd name="connsiteX15" fmla="*/ 33338 w 790575"/>
              <a:gd name="connsiteY15" fmla="*/ 366712 h 2490787"/>
              <a:gd name="connsiteX16" fmla="*/ 14288 w 790575"/>
              <a:gd name="connsiteY16" fmla="*/ 442912 h 2490787"/>
              <a:gd name="connsiteX17" fmla="*/ 9525 w 790575"/>
              <a:gd name="connsiteY17" fmla="*/ 495300 h 2490787"/>
              <a:gd name="connsiteX18" fmla="*/ 19050 w 790575"/>
              <a:gd name="connsiteY18" fmla="*/ 571500 h 2490787"/>
              <a:gd name="connsiteX19" fmla="*/ 66675 w 790575"/>
              <a:gd name="connsiteY19" fmla="*/ 614362 h 2490787"/>
              <a:gd name="connsiteX20" fmla="*/ 119063 w 790575"/>
              <a:gd name="connsiteY20" fmla="*/ 638175 h 2490787"/>
              <a:gd name="connsiteX21" fmla="*/ 247650 w 790575"/>
              <a:gd name="connsiteY21" fmla="*/ 652462 h 2490787"/>
              <a:gd name="connsiteX22" fmla="*/ 400050 w 790575"/>
              <a:gd name="connsiteY22" fmla="*/ 647700 h 2490787"/>
              <a:gd name="connsiteX23" fmla="*/ 728663 w 790575"/>
              <a:gd name="connsiteY23" fmla="*/ 647700 h 2490787"/>
              <a:gd name="connsiteX24" fmla="*/ 752475 w 790575"/>
              <a:gd name="connsiteY24" fmla="*/ 671512 h 2490787"/>
              <a:gd name="connsiteX25" fmla="*/ 766763 w 790575"/>
              <a:gd name="connsiteY25" fmla="*/ 704850 h 2490787"/>
              <a:gd name="connsiteX26" fmla="*/ 785813 w 790575"/>
              <a:gd name="connsiteY26" fmla="*/ 833437 h 2490787"/>
              <a:gd name="connsiteX27" fmla="*/ 790575 w 790575"/>
              <a:gd name="connsiteY27" fmla="*/ 852487 h 2490787"/>
              <a:gd name="connsiteX28" fmla="*/ 757238 w 790575"/>
              <a:gd name="connsiteY28" fmla="*/ 895350 h 2490787"/>
              <a:gd name="connsiteX29" fmla="*/ 733425 w 790575"/>
              <a:gd name="connsiteY29" fmla="*/ 904875 h 2490787"/>
              <a:gd name="connsiteX30" fmla="*/ 676275 w 790575"/>
              <a:gd name="connsiteY30" fmla="*/ 923925 h 2490787"/>
              <a:gd name="connsiteX31" fmla="*/ 533400 w 790575"/>
              <a:gd name="connsiteY31" fmla="*/ 933450 h 2490787"/>
              <a:gd name="connsiteX32" fmla="*/ 438150 w 790575"/>
              <a:gd name="connsiteY32" fmla="*/ 947737 h 2490787"/>
              <a:gd name="connsiteX33" fmla="*/ 242888 w 790575"/>
              <a:gd name="connsiteY33" fmla="*/ 952500 h 2490787"/>
              <a:gd name="connsiteX34" fmla="*/ 166688 w 790575"/>
              <a:gd name="connsiteY34" fmla="*/ 957262 h 2490787"/>
              <a:gd name="connsiteX35" fmla="*/ 133350 w 790575"/>
              <a:gd name="connsiteY35" fmla="*/ 966787 h 2490787"/>
              <a:gd name="connsiteX36" fmla="*/ 95250 w 790575"/>
              <a:gd name="connsiteY36" fmla="*/ 976312 h 2490787"/>
              <a:gd name="connsiteX37" fmla="*/ 28575 w 790575"/>
              <a:gd name="connsiteY37" fmla="*/ 1038225 h 2490787"/>
              <a:gd name="connsiteX38" fmla="*/ 0 w 790575"/>
              <a:gd name="connsiteY38" fmla="*/ 1133475 h 2490787"/>
              <a:gd name="connsiteX39" fmla="*/ 14288 w 790575"/>
              <a:gd name="connsiteY39" fmla="*/ 1219200 h 2490787"/>
              <a:gd name="connsiteX40" fmla="*/ 71438 w 790575"/>
              <a:gd name="connsiteY40" fmla="*/ 1276350 h 2490787"/>
              <a:gd name="connsiteX41" fmla="*/ 228600 w 790575"/>
              <a:gd name="connsiteY41" fmla="*/ 1295400 h 2490787"/>
              <a:gd name="connsiteX42" fmla="*/ 376238 w 790575"/>
              <a:gd name="connsiteY42" fmla="*/ 1290637 h 2490787"/>
              <a:gd name="connsiteX43" fmla="*/ 676275 w 790575"/>
              <a:gd name="connsiteY43" fmla="*/ 1309687 h 2490787"/>
              <a:gd name="connsiteX44" fmla="*/ 685800 w 790575"/>
              <a:gd name="connsiteY44" fmla="*/ 1323975 h 2490787"/>
              <a:gd name="connsiteX45" fmla="*/ 700088 w 790575"/>
              <a:gd name="connsiteY45" fmla="*/ 1338262 h 2490787"/>
              <a:gd name="connsiteX46" fmla="*/ 704850 w 790575"/>
              <a:gd name="connsiteY46" fmla="*/ 1357312 h 2490787"/>
              <a:gd name="connsiteX47" fmla="*/ 685800 w 790575"/>
              <a:gd name="connsiteY47" fmla="*/ 1462087 h 2490787"/>
              <a:gd name="connsiteX48" fmla="*/ 628650 w 790575"/>
              <a:gd name="connsiteY48" fmla="*/ 1500187 h 2490787"/>
              <a:gd name="connsiteX49" fmla="*/ 452438 w 790575"/>
              <a:gd name="connsiteY49" fmla="*/ 1519237 h 2490787"/>
              <a:gd name="connsiteX50" fmla="*/ 195263 w 790575"/>
              <a:gd name="connsiteY50" fmla="*/ 1514475 h 2490787"/>
              <a:gd name="connsiteX51" fmla="*/ 104775 w 790575"/>
              <a:gd name="connsiteY51" fmla="*/ 1524000 h 2490787"/>
              <a:gd name="connsiteX52" fmla="*/ 80963 w 790575"/>
              <a:gd name="connsiteY52" fmla="*/ 1538287 h 2490787"/>
              <a:gd name="connsiteX53" fmla="*/ 66675 w 790575"/>
              <a:gd name="connsiteY53" fmla="*/ 1547812 h 2490787"/>
              <a:gd name="connsiteX54" fmla="*/ 23813 w 790575"/>
              <a:gd name="connsiteY54" fmla="*/ 1638300 h 2490787"/>
              <a:gd name="connsiteX55" fmla="*/ 14288 w 790575"/>
              <a:gd name="connsiteY55" fmla="*/ 1681162 h 2490787"/>
              <a:gd name="connsiteX56" fmla="*/ 47625 w 790575"/>
              <a:gd name="connsiteY56" fmla="*/ 1871662 h 2490787"/>
              <a:gd name="connsiteX57" fmla="*/ 95250 w 790575"/>
              <a:gd name="connsiteY57" fmla="*/ 1909762 h 2490787"/>
              <a:gd name="connsiteX58" fmla="*/ 147638 w 790575"/>
              <a:gd name="connsiteY58" fmla="*/ 1914525 h 2490787"/>
              <a:gd name="connsiteX59" fmla="*/ 409575 w 790575"/>
              <a:gd name="connsiteY59" fmla="*/ 1900237 h 2490787"/>
              <a:gd name="connsiteX60" fmla="*/ 471488 w 790575"/>
              <a:gd name="connsiteY60" fmla="*/ 1885950 h 2490787"/>
              <a:gd name="connsiteX61" fmla="*/ 542925 w 790575"/>
              <a:gd name="connsiteY61" fmla="*/ 1881187 h 2490787"/>
              <a:gd name="connsiteX62" fmla="*/ 733425 w 790575"/>
              <a:gd name="connsiteY62" fmla="*/ 1909762 h 2490787"/>
              <a:gd name="connsiteX63" fmla="*/ 742950 w 790575"/>
              <a:gd name="connsiteY63" fmla="*/ 1924050 h 2490787"/>
              <a:gd name="connsiteX64" fmla="*/ 747713 w 790575"/>
              <a:gd name="connsiteY64" fmla="*/ 1966912 h 2490787"/>
              <a:gd name="connsiteX65" fmla="*/ 771525 w 790575"/>
              <a:gd name="connsiteY65" fmla="*/ 2024062 h 2490787"/>
              <a:gd name="connsiteX66" fmla="*/ 714375 w 790575"/>
              <a:gd name="connsiteY66" fmla="*/ 2190750 h 2490787"/>
              <a:gd name="connsiteX67" fmla="*/ 676275 w 790575"/>
              <a:gd name="connsiteY67" fmla="*/ 2209800 h 2490787"/>
              <a:gd name="connsiteX68" fmla="*/ 619125 w 790575"/>
              <a:gd name="connsiteY68" fmla="*/ 2214562 h 2490787"/>
              <a:gd name="connsiteX69" fmla="*/ 523875 w 790575"/>
              <a:gd name="connsiteY69" fmla="*/ 2200275 h 2490787"/>
              <a:gd name="connsiteX70" fmla="*/ 404813 w 790575"/>
              <a:gd name="connsiteY70" fmla="*/ 2195512 h 2490787"/>
              <a:gd name="connsiteX71" fmla="*/ 304800 w 790575"/>
              <a:gd name="connsiteY71" fmla="*/ 2185987 h 2490787"/>
              <a:gd name="connsiteX72" fmla="*/ 223838 w 790575"/>
              <a:gd name="connsiteY72" fmla="*/ 2190750 h 2490787"/>
              <a:gd name="connsiteX73" fmla="*/ 119063 w 790575"/>
              <a:gd name="connsiteY73" fmla="*/ 2214562 h 2490787"/>
              <a:gd name="connsiteX74" fmla="*/ 66675 w 790575"/>
              <a:gd name="connsiteY74" fmla="*/ 2252662 h 2490787"/>
              <a:gd name="connsiteX75" fmla="*/ 33338 w 790575"/>
              <a:gd name="connsiteY75" fmla="*/ 2328862 h 2490787"/>
              <a:gd name="connsiteX76" fmla="*/ 47625 w 790575"/>
              <a:gd name="connsiteY76" fmla="*/ 2433637 h 2490787"/>
              <a:gd name="connsiteX77" fmla="*/ 80963 w 790575"/>
              <a:gd name="connsiteY77" fmla="*/ 2452687 h 2490787"/>
              <a:gd name="connsiteX78" fmla="*/ 247650 w 790575"/>
              <a:gd name="connsiteY78" fmla="*/ 2471737 h 2490787"/>
              <a:gd name="connsiteX79" fmla="*/ 590550 w 790575"/>
              <a:gd name="connsiteY79" fmla="*/ 2476500 h 2490787"/>
              <a:gd name="connsiteX80" fmla="*/ 657225 w 790575"/>
              <a:gd name="connsiteY80" fmla="*/ 2481262 h 2490787"/>
              <a:gd name="connsiteX81" fmla="*/ 681038 w 790575"/>
              <a:gd name="connsiteY81" fmla="*/ 2490787 h 249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2490787">
                <a:moveTo>
                  <a:pt x="47625" y="33337"/>
                </a:moveTo>
                <a:cubicBezTo>
                  <a:pt x="77063" y="15675"/>
                  <a:pt x="73352" y="14488"/>
                  <a:pt x="114300" y="9525"/>
                </a:cubicBezTo>
                <a:cubicBezTo>
                  <a:pt x="152254" y="4924"/>
                  <a:pt x="228600" y="0"/>
                  <a:pt x="228600" y="0"/>
                </a:cubicBezTo>
                <a:cubicBezTo>
                  <a:pt x="365173" y="4552"/>
                  <a:pt x="507703" y="-1962"/>
                  <a:pt x="642938" y="28575"/>
                </a:cubicBezTo>
                <a:cubicBezTo>
                  <a:pt x="665485" y="33666"/>
                  <a:pt x="687388" y="41275"/>
                  <a:pt x="709613" y="47625"/>
                </a:cubicBezTo>
                <a:cubicBezTo>
                  <a:pt x="723900" y="60325"/>
                  <a:pt x="741451" y="70108"/>
                  <a:pt x="752475" y="85725"/>
                </a:cubicBezTo>
                <a:cubicBezTo>
                  <a:pt x="761160" y="98029"/>
                  <a:pt x="766763" y="113527"/>
                  <a:pt x="766763" y="128587"/>
                </a:cubicBezTo>
                <a:cubicBezTo>
                  <a:pt x="766763" y="155992"/>
                  <a:pt x="763512" y="184466"/>
                  <a:pt x="752475" y="209550"/>
                </a:cubicBezTo>
                <a:cubicBezTo>
                  <a:pt x="745242" y="225990"/>
                  <a:pt x="729319" y="237687"/>
                  <a:pt x="714375" y="247650"/>
                </a:cubicBezTo>
                <a:cubicBezTo>
                  <a:pt x="700149" y="257134"/>
                  <a:pt x="683337" y="262553"/>
                  <a:pt x="666750" y="266700"/>
                </a:cubicBezTo>
                <a:cubicBezTo>
                  <a:pt x="613915" y="279909"/>
                  <a:pt x="460251" y="284450"/>
                  <a:pt x="438150" y="285750"/>
                </a:cubicBezTo>
                <a:cubicBezTo>
                  <a:pt x="250288" y="317059"/>
                  <a:pt x="456781" y="285943"/>
                  <a:pt x="261938" y="304800"/>
                </a:cubicBezTo>
                <a:cubicBezTo>
                  <a:pt x="242715" y="306660"/>
                  <a:pt x="223920" y="311686"/>
                  <a:pt x="204788" y="314325"/>
                </a:cubicBezTo>
                <a:cubicBezTo>
                  <a:pt x="177869" y="318038"/>
                  <a:pt x="150813" y="320675"/>
                  <a:pt x="123825" y="323850"/>
                </a:cubicBezTo>
                <a:cubicBezTo>
                  <a:pt x="119356" y="324967"/>
                  <a:pt x="62701" y="334740"/>
                  <a:pt x="47625" y="347662"/>
                </a:cubicBezTo>
                <a:cubicBezTo>
                  <a:pt x="41599" y="352828"/>
                  <a:pt x="38100" y="360362"/>
                  <a:pt x="33338" y="366712"/>
                </a:cubicBezTo>
                <a:cubicBezTo>
                  <a:pt x="22257" y="399954"/>
                  <a:pt x="20035" y="402682"/>
                  <a:pt x="14288" y="442912"/>
                </a:cubicBezTo>
                <a:cubicBezTo>
                  <a:pt x="11808" y="460270"/>
                  <a:pt x="11113" y="477837"/>
                  <a:pt x="9525" y="495300"/>
                </a:cubicBezTo>
                <a:cubicBezTo>
                  <a:pt x="12700" y="520700"/>
                  <a:pt x="12018" y="546887"/>
                  <a:pt x="19050" y="571500"/>
                </a:cubicBezTo>
                <a:cubicBezTo>
                  <a:pt x="23886" y="588427"/>
                  <a:pt x="53704" y="607495"/>
                  <a:pt x="66675" y="614362"/>
                </a:cubicBezTo>
                <a:cubicBezTo>
                  <a:pt x="83628" y="623337"/>
                  <a:pt x="100591" y="633003"/>
                  <a:pt x="119063" y="638175"/>
                </a:cubicBezTo>
                <a:cubicBezTo>
                  <a:pt x="147365" y="646100"/>
                  <a:pt x="217622" y="650152"/>
                  <a:pt x="247650" y="652462"/>
                </a:cubicBezTo>
                <a:lnTo>
                  <a:pt x="400050" y="647700"/>
                </a:lnTo>
                <a:cubicBezTo>
                  <a:pt x="701202" y="641360"/>
                  <a:pt x="602249" y="626629"/>
                  <a:pt x="728663" y="647700"/>
                </a:cubicBezTo>
                <a:cubicBezTo>
                  <a:pt x="736600" y="655637"/>
                  <a:pt x="746248" y="662172"/>
                  <a:pt x="752475" y="671512"/>
                </a:cubicBezTo>
                <a:cubicBezTo>
                  <a:pt x="759181" y="681572"/>
                  <a:pt x="764325" y="693008"/>
                  <a:pt x="766763" y="704850"/>
                </a:cubicBezTo>
                <a:cubicBezTo>
                  <a:pt x="775501" y="747290"/>
                  <a:pt x="779463" y="790575"/>
                  <a:pt x="785813" y="833437"/>
                </a:cubicBezTo>
                <a:cubicBezTo>
                  <a:pt x="786772" y="839912"/>
                  <a:pt x="788988" y="846137"/>
                  <a:pt x="790575" y="852487"/>
                </a:cubicBezTo>
                <a:cubicBezTo>
                  <a:pt x="780462" y="869344"/>
                  <a:pt x="774302" y="883974"/>
                  <a:pt x="757238" y="895350"/>
                </a:cubicBezTo>
                <a:cubicBezTo>
                  <a:pt x="750125" y="900092"/>
                  <a:pt x="741487" y="902030"/>
                  <a:pt x="733425" y="904875"/>
                </a:cubicBezTo>
                <a:cubicBezTo>
                  <a:pt x="714489" y="911558"/>
                  <a:pt x="695966" y="919987"/>
                  <a:pt x="676275" y="923925"/>
                </a:cubicBezTo>
                <a:cubicBezTo>
                  <a:pt x="664889" y="926202"/>
                  <a:pt x="533826" y="933425"/>
                  <a:pt x="533400" y="933450"/>
                </a:cubicBezTo>
                <a:cubicBezTo>
                  <a:pt x="501650" y="938212"/>
                  <a:pt x="470186" y="945636"/>
                  <a:pt x="438150" y="947737"/>
                </a:cubicBezTo>
                <a:cubicBezTo>
                  <a:pt x="373183" y="951997"/>
                  <a:pt x="307955" y="950217"/>
                  <a:pt x="242888" y="952500"/>
                </a:cubicBezTo>
                <a:cubicBezTo>
                  <a:pt x="217454" y="953392"/>
                  <a:pt x="192088" y="955675"/>
                  <a:pt x="166688" y="957262"/>
                </a:cubicBezTo>
                <a:lnTo>
                  <a:pt x="133350" y="966787"/>
                </a:lnTo>
                <a:cubicBezTo>
                  <a:pt x="120701" y="970160"/>
                  <a:pt x="106959" y="970458"/>
                  <a:pt x="95250" y="976312"/>
                </a:cubicBezTo>
                <a:cubicBezTo>
                  <a:pt x="64119" y="991878"/>
                  <a:pt x="50261" y="1012924"/>
                  <a:pt x="28575" y="1038225"/>
                </a:cubicBezTo>
                <a:cubicBezTo>
                  <a:pt x="19535" y="1062332"/>
                  <a:pt x="0" y="1110042"/>
                  <a:pt x="0" y="1133475"/>
                </a:cubicBezTo>
                <a:cubicBezTo>
                  <a:pt x="0" y="1162444"/>
                  <a:pt x="6477" y="1191304"/>
                  <a:pt x="14288" y="1219200"/>
                </a:cubicBezTo>
                <a:cubicBezTo>
                  <a:pt x="22209" y="1247489"/>
                  <a:pt x="44202" y="1266877"/>
                  <a:pt x="71438" y="1276350"/>
                </a:cubicBezTo>
                <a:cubicBezTo>
                  <a:pt x="120609" y="1293453"/>
                  <a:pt x="177942" y="1292585"/>
                  <a:pt x="228600" y="1295400"/>
                </a:cubicBezTo>
                <a:cubicBezTo>
                  <a:pt x="277813" y="1293812"/>
                  <a:pt x="327000" y="1290637"/>
                  <a:pt x="376238" y="1290637"/>
                </a:cubicBezTo>
                <a:cubicBezTo>
                  <a:pt x="638377" y="1290637"/>
                  <a:pt x="558483" y="1265517"/>
                  <a:pt x="676275" y="1309687"/>
                </a:cubicBezTo>
                <a:cubicBezTo>
                  <a:pt x="679450" y="1314450"/>
                  <a:pt x="682136" y="1319578"/>
                  <a:pt x="685800" y="1323975"/>
                </a:cubicBezTo>
                <a:cubicBezTo>
                  <a:pt x="690112" y="1329149"/>
                  <a:pt x="696746" y="1332414"/>
                  <a:pt x="700088" y="1338262"/>
                </a:cubicBezTo>
                <a:cubicBezTo>
                  <a:pt x="703335" y="1343945"/>
                  <a:pt x="703263" y="1350962"/>
                  <a:pt x="704850" y="1357312"/>
                </a:cubicBezTo>
                <a:cubicBezTo>
                  <a:pt x="701535" y="1400406"/>
                  <a:pt x="704740" y="1424207"/>
                  <a:pt x="685800" y="1462087"/>
                </a:cubicBezTo>
                <a:cubicBezTo>
                  <a:pt x="672621" y="1488445"/>
                  <a:pt x="657129" y="1493067"/>
                  <a:pt x="628650" y="1500187"/>
                </a:cubicBezTo>
                <a:cubicBezTo>
                  <a:pt x="553305" y="1519023"/>
                  <a:pt x="534794" y="1515316"/>
                  <a:pt x="452438" y="1519237"/>
                </a:cubicBezTo>
                <a:lnTo>
                  <a:pt x="195263" y="1514475"/>
                </a:lnTo>
                <a:cubicBezTo>
                  <a:pt x="166782" y="1514475"/>
                  <a:pt x="133633" y="1519877"/>
                  <a:pt x="104775" y="1524000"/>
                </a:cubicBezTo>
                <a:cubicBezTo>
                  <a:pt x="96838" y="1528762"/>
                  <a:pt x="88812" y="1533381"/>
                  <a:pt x="80963" y="1538287"/>
                </a:cubicBezTo>
                <a:cubicBezTo>
                  <a:pt x="76109" y="1541321"/>
                  <a:pt x="69958" y="1543123"/>
                  <a:pt x="66675" y="1547812"/>
                </a:cubicBezTo>
                <a:cubicBezTo>
                  <a:pt x="59510" y="1558047"/>
                  <a:pt x="25855" y="1633807"/>
                  <a:pt x="23813" y="1638300"/>
                </a:cubicBezTo>
                <a:cubicBezTo>
                  <a:pt x="20638" y="1652587"/>
                  <a:pt x="13931" y="1666530"/>
                  <a:pt x="14288" y="1681162"/>
                </a:cubicBezTo>
                <a:cubicBezTo>
                  <a:pt x="16751" y="1782169"/>
                  <a:pt x="9416" y="1806162"/>
                  <a:pt x="47625" y="1871662"/>
                </a:cubicBezTo>
                <a:cubicBezTo>
                  <a:pt x="58666" y="1890589"/>
                  <a:pt x="72639" y="1903481"/>
                  <a:pt x="95250" y="1909762"/>
                </a:cubicBezTo>
                <a:cubicBezTo>
                  <a:pt x="112145" y="1914455"/>
                  <a:pt x="130175" y="1912937"/>
                  <a:pt x="147638" y="1914525"/>
                </a:cubicBezTo>
                <a:cubicBezTo>
                  <a:pt x="234950" y="1909762"/>
                  <a:pt x="322471" y="1907923"/>
                  <a:pt x="409575" y="1900237"/>
                </a:cubicBezTo>
                <a:cubicBezTo>
                  <a:pt x="430673" y="1898375"/>
                  <a:pt x="450521" y="1888945"/>
                  <a:pt x="471488" y="1885950"/>
                </a:cubicBezTo>
                <a:cubicBezTo>
                  <a:pt x="495113" y="1882575"/>
                  <a:pt x="519113" y="1882775"/>
                  <a:pt x="542925" y="1881187"/>
                </a:cubicBezTo>
                <a:cubicBezTo>
                  <a:pt x="666428" y="1888048"/>
                  <a:pt x="682831" y="1850735"/>
                  <a:pt x="733425" y="1909762"/>
                </a:cubicBezTo>
                <a:cubicBezTo>
                  <a:pt x="737150" y="1914108"/>
                  <a:pt x="739775" y="1919287"/>
                  <a:pt x="742950" y="1924050"/>
                </a:cubicBezTo>
                <a:cubicBezTo>
                  <a:pt x="744538" y="1938337"/>
                  <a:pt x="743764" y="1953090"/>
                  <a:pt x="747713" y="1966912"/>
                </a:cubicBezTo>
                <a:cubicBezTo>
                  <a:pt x="753383" y="1986755"/>
                  <a:pt x="769657" y="2003509"/>
                  <a:pt x="771525" y="2024062"/>
                </a:cubicBezTo>
                <a:cubicBezTo>
                  <a:pt x="776972" y="2083982"/>
                  <a:pt x="766547" y="2153484"/>
                  <a:pt x="714375" y="2190750"/>
                </a:cubicBezTo>
                <a:cubicBezTo>
                  <a:pt x="702821" y="2199003"/>
                  <a:pt x="690050" y="2206356"/>
                  <a:pt x="676275" y="2209800"/>
                </a:cubicBezTo>
                <a:cubicBezTo>
                  <a:pt x="657730" y="2214436"/>
                  <a:pt x="638175" y="2212975"/>
                  <a:pt x="619125" y="2214562"/>
                </a:cubicBezTo>
                <a:cubicBezTo>
                  <a:pt x="587375" y="2209800"/>
                  <a:pt x="555854" y="2203118"/>
                  <a:pt x="523875" y="2200275"/>
                </a:cubicBezTo>
                <a:cubicBezTo>
                  <a:pt x="484312" y="2196758"/>
                  <a:pt x="444448" y="2198097"/>
                  <a:pt x="404813" y="2195512"/>
                </a:cubicBezTo>
                <a:cubicBezTo>
                  <a:pt x="371395" y="2193333"/>
                  <a:pt x="338138" y="2189162"/>
                  <a:pt x="304800" y="2185987"/>
                </a:cubicBezTo>
                <a:cubicBezTo>
                  <a:pt x="277813" y="2187575"/>
                  <a:pt x="250707" y="2187764"/>
                  <a:pt x="223838" y="2190750"/>
                </a:cubicBezTo>
                <a:cubicBezTo>
                  <a:pt x="199763" y="2193425"/>
                  <a:pt x="140000" y="2209328"/>
                  <a:pt x="119063" y="2214562"/>
                </a:cubicBezTo>
                <a:cubicBezTo>
                  <a:pt x="111539" y="2219578"/>
                  <a:pt x="73225" y="2243929"/>
                  <a:pt x="66675" y="2252662"/>
                </a:cubicBezTo>
                <a:cubicBezTo>
                  <a:pt x="54116" y="2269407"/>
                  <a:pt x="40615" y="2309455"/>
                  <a:pt x="33338" y="2328862"/>
                </a:cubicBezTo>
                <a:cubicBezTo>
                  <a:pt x="38100" y="2363787"/>
                  <a:pt x="34972" y="2400738"/>
                  <a:pt x="47625" y="2433637"/>
                </a:cubicBezTo>
                <a:cubicBezTo>
                  <a:pt x="52220" y="2445583"/>
                  <a:pt x="68767" y="2448806"/>
                  <a:pt x="80963" y="2452687"/>
                </a:cubicBezTo>
                <a:cubicBezTo>
                  <a:pt x="133966" y="2469552"/>
                  <a:pt x="193085" y="2470551"/>
                  <a:pt x="247650" y="2471737"/>
                </a:cubicBezTo>
                <a:lnTo>
                  <a:pt x="590550" y="2476500"/>
                </a:lnTo>
                <a:cubicBezTo>
                  <a:pt x="612775" y="2478087"/>
                  <a:pt x="635066" y="2478929"/>
                  <a:pt x="657225" y="2481262"/>
                </a:cubicBezTo>
                <a:cubicBezTo>
                  <a:pt x="682595" y="2483932"/>
                  <a:pt x="681038" y="2478401"/>
                  <a:pt x="681038" y="249078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6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-1921" y="12884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6DB8BF5-3767-4E4D-9AF4-C28E5E86CB83}"/>
              </a:ext>
            </a:extLst>
          </p:cNvPr>
          <p:cNvCxnSpPr>
            <a:cxnSpLocks/>
            <a:stCxn id="14" idx="3"/>
            <a:endCxn id="106" idx="1"/>
          </p:cNvCxnSpPr>
          <p:nvPr/>
        </p:nvCxnSpPr>
        <p:spPr>
          <a:xfrm>
            <a:off x="4241534" y="2058425"/>
            <a:ext cx="3510003" cy="3166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Needs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D9C5C0-8EFE-4A01-8CB7-2352FE11074C}"/>
              </a:ext>
            </a:extLst>
          </p:cNvPr>
          <p:cNvGrpSpPr/>
          <p:nvPr/>
        </p:nvGrpSpPr>
        <p:grpSpPr>
          <a:xfrm>
            <a:off x="717448" y="1679608"/>
            <a:ext cx="10568442" cy="3887622"/>
            <a:chOff x="792953" y="1666667"/>
            <a:chExt cx="10568442" cy="3887622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D192FFDD-5E4D-48C6-B69D-E0AE989549FC}"/>
                </a:ext>
              </a:extLst>
            </p:cNvPr>
            <p:cNvSpPr/>
            <p:nvPr/>
          </p:nvSpPr>
          <p:spPr>
            <a:xfrm>
              <a:off x="7820808" y="1666667"/>
              <a:ext cx="3509770" cy="684700"/>
            </a:xfrm>
            <a:prstGeom prst="roundRect">
              <a:avLst>
                <a:gd name="adj" fmla="val 28337"/>
              </a:avLst>
            </a:prstGeom>
            <a:solidFill>
              <a:srgbClr val="28374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지도교수와 연구실 홈페이지 등</a:t>
              </a:r>
            </a:p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연구실 메타 데이터 확인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65B65C65-A21F-42A1-A2BC-ED90B287687B}"/>
                </a:ext>
              </a:extLst>
            </p:cNvPr>
            <p:cNvSpPr/>
            <p:nvPr/>
          </p:nvSpPr>
          <p:spPr>
            <a:xfrm>
              <a:off x="7851625" y="2733302"/>
              <a:ext cx="3509770" cy="684700"/>
            </a:xfrm>
            <a:prstGeom prst="roundRect">
              <a:avLst>
                <a:gd name="adj" fmla="val 28337"/>
              </a:avLst>
            </a:prstGeom>
            <a:solidFill>
              <a:srgbClr val="28374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유사 연구실이 투고한 학회 확인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5705616-9E99-476A-A417-9123C2A16644}"/>
                </a:ext>
              </a:extLst>
            </p:cNvPr>
            <p:cNvSpPr txBox="1"/>
            <p:nvPr/>
          </p:nvSpPr>
          <p:spPr>
            <a:xfrm>
              <a:off x="792953" y="1833451"/>
              <a:ext cx="25891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특정</a:t>
              </a:r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분야 대학원 진학을 희망하는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학부 졸업생</a:t>
              </a: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FB74085-CCF1-4696-ACAD-18AE9BF858D7}"/>
                </a:ext>
              </a:extLst>
            </p:cNvPr>
            <p:cNvSpPr txBox="1"/>
            <p:nvPr/>
          </p:nvSpPr>
          <p:spPr>
            <a:xfrm>
              <a:off x="794384" y="2854255"/>
              <a:ext cx="2746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자신과 비슷한 분야의 연구실을 찾는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대학원생</a:t>
              </a: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E49DD4-8E6B-4992-A756-9AA6F1E983EF}"/>
                </a:ext>
              </a:extLst>
            </p:cNvPr>
            <p:cNvSpPr txBox="1"/>
            <p:nvPr/>
          </p:nvSpPr>
          <p:spPr>
            <a:xfrm>
              <a:off x="1006198" y="4950329"/>
              <a:ext cx="2274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다른 연구실과 협업을 원하는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교수</a:t>
              </a: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174F5765-B761-41F7-BE3F-FBCBD9C217FF}"/>
                </a:ext>
              </a:extLst>
            </p:cNvPr>
            <p:cNvCxnSpPr>
              <a:cxnSpLocks/>
              <a:stCxn id="19" idx="3"/>
              <a:endCxn id="106" idx="1"/>
            </p:cNvCxnSpPr>
            <p:nvPr/>
          </p:nvCxnSpPr>
          <p:spPr>
            <a:xfrm>
              <a:off x="4278481" y="5211939"/>
              <a:ext cx="3548561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C8ED0525-075B-406C-A955-FB63D0E7D051}"/>
                </a:ext>
              </a:extLst>
            </p:cNvPr>
            <p:cNvCxnSpPr>
              <a:cxnSpLocks/>
              <a:stCxn id="19" idx="3"/>
              <a:endCxn id="95" idx="1"/>
            </p:cNvCxnSpPr>
            <p:nvPr/>
          </p:nvCxnSpPr>
          <p:spPr>
            <a:xfrm flipV="1">
              <a:off x="4278481" y="2009017"/>
              <a:ext cx="3542327" cy="3202922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DBB07877-79A5-4DB9-9358-CB95B80DEFB6}"/>
                </a:ext>
              </a:extLst>
            </p:cNvPr>
            <p:cNvSpPr/>
            <p:nvPr/>
          </p:nvSpPr>
          <p:spPr>
            <a:xfrm>
              <a:off x="7827042" y="3801648"/>
              <a:ext cx="3509770" cy="684700"/>
            </a:xfrm>
            <a:prstGeom prst="roundRect">
              <a:avLst>
                <a:gd name="adj" fmla="val 28337"/>
              </a:avLst>
            </a:prstGeom>
            <a:solidFill>
              <a:srgbClr val="28374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Impact score, </a:t>
              </a:r>
              <a:r>
                <a:rPr lang="ko-KR" altLang="en-US" sz="1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논문 목록 등</a:t>
              </a:r>
              <a:endParaRPr lang="en-US" altLang="ko-KR" sz="1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학회 메타 데이터 확인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8F541333-CDC9-4810-8070-CFE0725EE236}"/>
                </a:ext>
              </a:extLst>
            </p:cNvPr>
            <p:cNvSpPr/>
            <p:nvPr/>
          </p:nvSpPr>
          <p:spPr>
            <a:xfrm>
              <a:off x="7827042" y="4869589"/>
              <a:ext cx="3509770" cy="684700"/>
            </a:xfrm>
            <a:prstGeom prst="roundRect">
              <a:avLst>
                <a:gd name="adj" fmla="val 28337"/>
              </a:avLst>
            </a:prstGeom>
            <a:solidFill>
              <a:srgbClr val="28374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유사한 연구실 추가 조회</a:t>
              </a:r>
            </a:p>
          </p:txBody>
        </p: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55312985-1BCE-4514-B3B2-E68C64F116AE}"/>
                </a:ext>
              </a:extLst>
            </p:cNvPr>
            <p:cNvCxnSpPr>
              <a:cxnSpLocks/>
              <a:stCxn id="14" idx="3"/>
              <a:endCxn id="95" idx="1"/>
            </p:cNvCxnSpPr>
            <p:nvPr/>
          </p:nvCxnSpPr>
          <p:spPr>
            <a:xfrm flipV="1">
              <a:off x="4317039" y="2009017"/>
              <a:ext cx="3503769" cy="3646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3E9FCEB7-0586-49C3-898A-3E20B5442AEC}"/>
                </a:ext>
              </a:extLst>
            </p:cNvPr>
            <p:cNvCxnSpPr>
              <a:cxnSpLocks/>
              <a:stCxn id="21" idx="3"/>
              <a:endCxn id="105" idx="1"/>
            </p:cNvCxnSpPr>
            <p:nvPr/>
          </p:nvCxnSpPr>
          <p:spPr>
            <a:xfrm>
              <a:off x="4312972" y="3075652"/>
              <a:ext cx="3514070" cy="106834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9D836346-D88B-4371-8638-51081A0A9FE3}"/>
                </a:ext>
              </a:extLst>
            </p:cNvPr>
            <p:cNvCxnSpPr>
              <a:cxnSpLocks/>
              <a:stCxn id="21" idx="3"/>
              <a:endCxn id="106" idx="1"/>
            </p:cNvCxnSpPr>
            <p:nvPr/>
          </p:nvCxnSpPr>
          <p:spPr>
            <a:xfrm>
              <a:off x="4312972" y="3075652"/>
              <a:ext cx="3514070" cy="2136287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2B7A0E3F-74E4-4EC6-B511-2E8542ED17CD}"/>
                </a:ext>
              </a:extLst>
            </p:cNvPr>
            <p:cNvCxnSpPr>
              <a:cxnSpLocks/>
              <a:stCxn id="21" idx="3"/>
              <a:endCxn id="96" idx="1"/>
            </p:cNvCxnSpPr>
            <p:nvPr/>
          </p:nvCxnSpPr>
          <p:spPr>
            <a:xfrm>
              <a:off x="4312972" y="3075652"/>
              <a:ext cx="3538653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래픽 13" descr="학사모 단색으로 채워진">
            <a:extLst>
              <a:ext uri="{FF2B5EF4-FFF2-40B4-BE49-F238E27FC236}">
                <a16:creationId xmlns:a16="http://schemas.microsoft.com/office/drawing/2014/main" id="{E23FBEFE-A39F-4192-980F-FAAFC3A4F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7134" y="1601225"/>
            <a:ext cx="914400" cy="914400"/>
          </a:xfrm>
          <a:prstGeom prst="rect">
            <a:avLst/>
          </a:prstGeom>
        </p:spPr>
      </p:pic>
      <p:pic>
        <p:nvPicPr>
          <p:cNvPr id="19" name="그래픽 18" descr="남성 교수 단색으로 채워진">
            <a:extLst>
              <a:ext uri="{FF2B5EF4-FFF2-40B4-BE49-F238E27FC236}">
                <a16:creationId xmlns:a16="http://schemas.microsoft.com/office/drawing/2014/main" id="{5F17C5DC-8F99-4025-9DA2-681DE61EA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8576" y="4767680"/>
            <a:ext cx="914400" cy="914400"/>
          </a:xfrm>
          <a:prstGeom prst="rect">
            <a:avLst/>
          </a:prstGeom>
        </p:spPr>
      </p:pic>
      <p:pic>
        <p:nvPicPr>
          <p:cNvPr id="21" name="그래픽 20" descr="남성 프로그래머 단색으로 채워진">
            <a:extLst>
              <a:ext uri="{FF2B5EF4-FFF2-40B4-BE49-F238E27FC236}">
                <a16:creationId xmlns:a16="http://schemas.microsoft.com/office/drawing/2014/main" id="{6491D5CC-7A36-44B9-986B-DF330C1E4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067" y="26313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4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Pre-search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55E24C-E3CF-4E3A-9C87-F6815ADBC0AD}"/>
              </a:ext>
            </a:extLst>
          </p:cNvPr>
          <p:cNvSpPr txBox="1"/>
          <p:nvPr/>
        </p:nvSpPr>
        <p:spPr>
          <a:xfrm>
            <a:off x="2367035" y="1544980"/>
            <a:ext cx="8724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김박사넷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phdkim.net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6D7877-EC89-4F3B-98E2-106DD8AE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1544980"/>
            <a:ext cx="1357443" cy="13574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E9E74E-286E-4CDE-A545-B6998A4AA38D}"/>
              </a:ext>
            </a:extLst>
          </p:cNvPr>
          <p:cNvSpPr txBox="1"/>
          <p:nvPr/>
        </p:nvSpPr>
        <p:spPr>
          <a:xfrm>
            <a:off x="2367035" y="2023646"/>
            <a:ext cx="8724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대학원 정보 사이트 및 커뮤니티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C1F47F-029E-4BF4-BDB8-FC1D780B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8" y="3075709"/>
            <a:ext cx="4389483" cy="29383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809318-BBB0-46B3-A286-720625414F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621"/>
          <a:stretch/>
        </p:blipFill>
        <p:spPr>
          <a:xfrm>
            <a:off x="5209489" y="4509057"/>
            <a:ext cx="4619498" cy="15449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24EDAB-50FB-4BE7-A4CE-D6FE8482E026}"/>
              </a:ext>
            </a:extLst>
          </p:cNvPr>
          <p:cNvSpPr txBox="1"/>
          <p:nvPr/>
        </p:nvSpPr>
        <p:spPr>
          <a:xfrm>
            <a:off x="2383079" y="2502313"/>
            <a:ext cx="8724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연구실 논문 정보 및 연관 정보 제공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C508CED-C40B-4410-A8AE-5B12C6B27D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156"/>
          <a:stretch/>
        </p:blipFill>
        <p:spPr>
          <a:xfrm>
            <a:off x="5209489" y="2902423"/>
            <a:ext cx="4172458" cy="15449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017F41-290B-48A6-8426-145533C6CB7F}"/>
              </a:ext>
            </a:extLst>
          </p:cNvPr>
          <p:cNvSpPr txBox="1"/>
          <p:nvPr/>
        </p:nvSpPr>
        <p:spPr>
          <a:xfrm>
            <a:off x="3391784" y="507569"/>
            <a:ext cx="86677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그래서 연구실 유사도를 보여주는 시각화는 세계 최초인가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158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88D1DF-C986-4908-84E8-643B7BEA0B0D}"/>
              </a:ext>
            </a:extLst>
          </p:cNvPr>
          <p:cNvSpPr/>
          <p:nvPr/>
        </p:nvSpPr>
        <p:spPr>
          <a:xfrm>
            <a:off x="0" y="0"/>
            <a:ext cx="12192000" cy="615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93AA6-6DE2-4DD5-A347-8F9B98C5113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F06524-6B1A-4567-A286-4D6219E0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DBE387-2E23-4312-8286-9E7A23E34D7C}"/>
              </a:ext>
            </a:extLst>
          </p:cNvPr>
          <p:cNvGrpSpPr/>
          <p:nvPr/>
        </p:nvGrpSpPr>
        <p:grpSpPr>
          <a:xfrm>
            <a:off x="657321" y="395755"/>
            <a:ext cx="8724626" cy="907956"/>
            <a:chOff x="324812" y="200070"/>
            <a:chExt cx="8724626" cy="9079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4DA8A-8797-4853-B0B9-AF448586A459}"/>
                </a:ext>
              </a:extLst>
            </p:cNvPr>
            <p:cNvSpPr txBox="1"/>
            <p:nvPr/>
          </p:nvSpPr>
          <p:spPr>
            <a:xfrm>
              <a:off x="324812" y="200070"/>
              <a:ext cx="872462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>
                  <a:solidFill>
                    <a:srgbClr val="283747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Pre-search</a:t>
              </a:r>
              <a:endParaRPr lang="ko-KR" altLang="en-US" sz="4000" dirty="0">
                <a:solidFill>
                  <a:srgbClr val="28374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68DB543-2BBF-4182-8F24-03697BA44E6C}"/>
                </a:ext>
              </a:extLst>
            </p:cNvPr>
            <p:cNvCxnSpPr/>
            <p:nvPr/>
          </p:nvCxnSpPr>
          <p:spPr>
            <a:xfrm>
              <a:off x="429490" y="1108026"/>
              <a:ext cx="3210073" cy="0"/>
            </a:xfrm>
            <a:prstGeom prst="line">
              <a:avLst/>
            </a:prstGeom>
            <a:ln w="28575">
              <a:solidFill>
                <a:srgbClr val="283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55E24C-E3CF-4E3A-9C87-F6815ADBC0AD}"/>
              </a:ext>
            </a:extLst>
          </p:cNvPr>
          <p:cNvSpPr txBox="1"/>
          <p:nvPr/>
        </p:nvSpPr>
        <p:spPr>
          <a:xfrm>
            <a:off x="2956739" y="1544980"/>
            <a:ext cx="8724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 Scholar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scholar.google.com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9E74E-286E-4CDE-A545-B6998A4AA38D}"/>
              </a:ext>
            </a:extLst>
          </p:cNvPr>
          <p:cNvSpPr txBox="1"/>
          <p:nvPr/>
        </p:nvSpPr>
        <p:spPr>
          <a:xfrm>
            <a:off x="2956739" y="2023646"/>
            <a:ext cx="8724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학술 정보 검색 사이트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24EDAB-50FB-4BE7-A4CE-D6FE8482E026}"/>
              </a:ext>
            </a:extLst>
          </p:cNvPr>
          <p:cNvSpPr txBox="1"/>
          <p:nvPr/>
        </p:nvSpPr>
        <p:spPr>
          <a:xfrm>
            <a:off x="2972783" y="2502313"/>
            <a:ext cx="87246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저자가 등록된 경우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관련 분야</a:t>
            </a:r>
            <a:r>
              <a:rPr lang="en-US" altLang="ko-KR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8374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공동 저자 등의 정보 제공</a:t>
            </a:r>
            <a:endParaRPr lang="en-US" altLang="ko-KR" sz="2000" dirty="0">
              <a:solidFill>
                <a:srgbClr val="28374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26" name="Picture 2" descr="Introducing the International DuraSpace and Google Scholar Webinar Series -  Duraspace.org">
            <a:extLst>
              <a:ext uri="{FF2B5EF4-FFF2-40B4-BE49-F238E27FC236}">
                <a16:creationId xmlns:a16="http://schemas.microsoft.com/office/drawing/2014/main" id="{6AC3ED68-8BA6-41E8-A37C-7C7C523BF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8" y="1804540"/>
            <a:ext cx="1993564" cy="7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FDD64D-C41E-4191-8C00-B7A7194AAD14}"/>
              </a:ext>
            </a:extLst>
          </p:cNvPr>
          <p:cNvGrpSpPr/>
          <p:nvPr/>
        </p:nvGrpSpPr>
        <p:grpSpPr>
          <a:xfrm>
            <a:off x="761998" y="3256610"/>
            <a:ext cx="10441692" cy="2346754"/>
            <a:chOff x="354348" y="3365071"/>
            <a:chExt cx="10441692" cy="23467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E1B9C35-2AA5-41FA-A6EC-B226D4871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875"/>
            <a:stretch/>
          </p:blipFill>
          <p:spPr>
            <a:xfrm>
              <a:off x="354348" y="3365071"/>
              <a:ext cx="4025374" cy="22828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ABEC2E7-D39E-4803-BE2B-8A9AF6BF9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1703" y="3429000"/>
              <a:ext cx="2474337" cy="22828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A6F68A5-F005-478F-B6AC-9AEE7E1DE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0043"/>
            <a:stretch/>
          </p:blipFill>
          <p:spPr>
            <a:xfrm>
              <a:off x="4734070" y="3429000"/>
              <a:ext cx="3233285" cy="2282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20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5B01AA69DDC064A93966C2CDFC68228" ma:contentTypeVersion="2" ma:contentTypeDescription="새 문서를 만듭니다." ma:contentTypeScope="" ma:versionID="4cea7a66cd0b9296240d29f83f4ced4c">
  <xsd:schema xmlns:xsd="http://www.w3.org/2001/XMLSchema" xmlns:xs="http://www.w3.org/2001/XMLSchema" xmlns:p="http://schemas.microsoft.com/office/2006/metadata/properties" xmlns:ns3="082233ca-719a-4a36-a400-6a71ca6e9730" targetNamespace="http://schemas.microsoft.com/office/2006/metadata/properties" ma:root="true" ma:fieldsID="8328772bb8b68eedadca8048676c3761" ns3:_="">
    <xsd:import namespace="082233ca-719a-4a36-a400-6a71ca6e97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2233ca-719a-4a36-a400-6a71ca6e97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7EA22B-F273-49F0-9B72-4252EFB305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2233ca-719a-4a36-a400-6a71ca6e97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074350-5FAE-401E-9F3D-FB9E392563D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082233ca-719a-4a36-a400-6a71ca6e9730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D947775-2F06-4708-AC1B-9765F86895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933</Words>
  <Application>Microsoft Office PowerPoint</Application>
  <PresentationFormat>와이드스크린</PresentationFormat>
  <Paragraphs>158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KoPub돋움체 Light</vt:lpstr>
      <vt:lpstr>KoPub돋움체 Medium</vt:lpstr>
      <vt:lpstr>KoPub돋움체 Bold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이시현</dc:creator>
  <cp:lastModifiedBy>Kim Kanghee</cp:lastModifiedBy>
  <cp:revision>4</cp:revision>
  <dcterms:created xsi:type="dcterms:W3CDTF">2022-03-12T17:24:59Z</dcterms:created>
  <dcterms:modified xsi:type="dcterms:W3CDTF">2022-03-20T15:00:04Z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0x010100B5B01AA69DDC064A93966C2CDFC68228</vt:lpwstr>
  </property>
</Properties>
</file>